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271" r:id="rId9"/>
    <p:sldId id="272" r:id="rId10"/>
    <p:sldId id="273" r:id="rId11"/>
    <p:sldId id="301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</p:sldIdLst>
  <p:sldSz cx="9144000" cy="6858000" type="screen4x3"/>
  <p:notesSz cx="6731000" cy="9855200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3300"/>
    <a:srgbClr val="000000"/>
    <a:srgbClr val="FFFF0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402" autoAdjust="0"/>
    <p:restoredTop sz="97529" autoAdjust="0"/>
  </p:normalViewPr>
  <p:slideViewPr>
    <p:cSldViewPr>
      <p:cViewPr>
        <p:scale>
          <a:sx n="100" d="100"/>
          <a:sy n="100" d="100"/>
        </p:scale>
        <p:origin x="-195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D31B9-C27A-490C-AC40-E73D52CCEDA4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612437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57748-C46B-4300-8A4D-BA7033E96ECA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52271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96019-92C6-41AB-90BA-9F3767268824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24649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9C73B-A122-4AA5-81EB-55E1503CB5D7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52000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6EDD8-1675-482D-94B0-5F478BF2AAFA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018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C3941-BEE6-4693-B678-C40DFA07F8A2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2828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EA702-84C8-4376-A20D-C71759E9820F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23843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AE7C6-B065-4550-8FE1-2DACC3B588C8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069421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CF57B-A823-49E4-8B0E-3B4922B86182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991104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EE654-5663-4572-8C5F-93E79EB0BE53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997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DB998-52F7-4EC9-B287-89CB4F38A4BA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09600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smtClean="0"/>
              <a:t>Textmasterformate durch Klicken bearbeiten</a:t>
            </a:r>
          </a:p>
          <a:p>
            <a:pPr lvl="1"/>
            <a:r>
              <a:rPr lang="de-CH" altLang="de-DE" smtClean="0"/>
              <a:t>Zweite Ebene</a:t>
            </a:r>
          </a:p>
          <a:p>
            <a:pPr lvl="2"/>
            <a:r>
              <a:rPr lang="de-CH" altLang="de-DE" smtClean="0"/>
              <a:t>Dritte Ebene</a:t>
            </a:r>
          </a:p>
          <a:p>
            <a:pPr lvl="3"/>
            <a:r>
              <a:rPr lang="de-CH" altLang="de-DE" smtClean="0"/>
              <a:t>Vierte Ebene</a:t>
            </a:r>
          </a:p>
          <a:p>
            <a:pPr lvl="4"/>
            <a:r>
              <a:rPr lang="de-CH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CH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CH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F68428-EBB2-4A5E-B684-68757C8A2CDB}" type="slidenum">
              <a:rPr lang="de-CH" altLang="de-DE"/>
              <a:pPr/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RT-A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813"/>
            <a:ext cx="8243888" cy="643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187450" y="2420938"/>
            <a:ext cx="1081088" cy="638175"/>
          </a:xfrm>
          <a:prstGeom prst="rect">
            <a:avLst/>
          </a:prstGeom>
          <a:solidFill>
            <a:srgbClr val="00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defTabSz="762000">
              <a:defRPr>
                <a:solidFill>
                  <a:schemeClr val="tx1"/>
                </a:solidFill>
                <a:latin typeface="Arial" charset="0"/>
              </a:defRPr>
            </a:lvl2pPr>
            <a:lvl3pPr defTabSz="762000">
              <a:defRPr>
                <a:solidFill>
                  <a:schemeClr val="tx1"/>
                </a:solidFill>
                <a:latin typeface="Arial" charset="0"/>
              </a:defRPr>
            </a:lvl3pPr>
            <a:lvl4pPr defTabSz="762000">
              <a:defRPr>
                <a:solidFill>
                  <a:schemeClr val="tx1"/>
                </a:solidFill>
                <a:latin typeface="Arial" charset="0"/>
              </a:defRPr>
            </a:lvl4pPr>
            <a:lvl5pPr defTabSz="762000">
              <a:defRPr>
                <a:solidFill>
                  <a:schemeClr val="tx1"/>
                </a:solidFill>
                <a:latin typeface="Arial" charset="0"/>
              </a:defRPr>
            </a:lvl5pPr>
            <a:lvl6pPr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CH" altLang="de-DE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Start und</a:t>
            </a:r>
            <a:r>
              <a:rPr lang="de-CH" altLang="de-DE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e-CH" altLang="de-DE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Ziel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 defTabSz="762000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 defTabSz="76200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defTabSz="76200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defTabSz="76200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defTabSz="76200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altLang="de-DE" sz="3200" b="1" i="1">
                <a:solidFill>
                  <a:schemeClr val="tx1"/>
                </a:solidFill>
              </a:rPr>
              <a:t>Radtest Arth </a:t>
            </a:r>
          </a:p>
        </p:txBody>
      </p:sp>
      <p:sp>
        <p:nvSpPr>
          <p:cNvPr id="2058" name="Freeform 10"/>
          <p:cNvSpPr>
            <a:spLocks/>
          </p:cNvSpPr>
          <p:nvPr/>
        </p:nvSpPr>
        <p:spPr bwMode="auto">
          <a:xfrm>
            <a:off x="615950" y="1481138"/>
            <a:ext cx="6718300" cy="4972050"/>
          </a:xfrm>
          <a:custGeom>
            <a:avLst/>
            <a:gdLst>
              <a:gd name="T0" fmla="*/ 859 w 4232"/>
              <a:gd name="T1" fmla="*/ 456 h 3132"/>
              <a:gd name="T2" fmla="*/ 904 w 4232"/>
              <a:gd name="T3" fmla="*/ 501 h 3132"/>
              <a:gd name="T4" fmla="*/ 1041 w 4232"/>
              <a:gd name="T5" fmla="*/ 184 h 3132"/>
              <a:gd name="T6" fmla="*/ 608 w 4232"/>
              <a:gd name="T7" fmla="*/ 29 h 3132"/>
              <a:gd name="T8" fmla="*/ 488 w 4232"/>
              <a:gd name="T9" fmla="*/ 357 h 3132"/>
              <a:gd name="T10" fmla="*/ 240 w 4232"/>
              <a:gd name="T11" fmla="*/ 657 h 3132"/>
              <a:gd name="T12" fmla="*/ 144 w 4232"/>
              <a:gd name="T13" fmla="*/ 827 h 3132"/>
              <a:gd name="T14" fmla="*/ 76 w 4232"/>
              <a:gd name="T15" fmla="*/ 1127 h 3132"/>
              <a:gd name="T16" fmla="*/ 40 w 4232"/>
              <a:gd name="T17" fmla="*/ 1275 h 3132"/>
              <a:gd name="T18" fmla="*/ 315 w 4232"/>
              <a:gd name="T19" fmla="*/ 1454 h 3132"/>
              <a:gd name="T20" fmla="*/ 542 w 4232"/>
              <a:gd name="T21" fmla="*/ 1227 h 3132"/>
              <a:gd name="T22" fmla="*/ 812 w 4232"/>
              <a:gd name="T23" fmla="*/ 1479 h 3132"/>
              <a:gd name="T24" fmla="*/ 1152 w 4232"/>
              <a:gd name="T25" fmla="*/ 1739 h 3132"/>
              <a:gd name="T26" fmla="*/ 1588 w 4232"/>
              <a:gd name="T27" fmla="*/ 1867 h 3132"/>
              <a:gd name="T28" fmla="*/ 1944 w 4232"/>
              <a:gd name="T29" fmla="*/ 1999 h 3132"/>
              <a:gd name="T30" fmla="*/ 2576 w 4232"/>
              <a:gd name="T31" fmla="*/ 2439 h 3132"/>
              <a:gd name="T32" fmla="*/ 3352 w 4232"/>
              <a:gd name="T33" fmla="*/ 2915 h 3132"/>
              <a:gd name="T34" fmla="*/ 3776 w 4232"/>
              <a:gd name="T35" fmla="*/ 3123 h 3132"/>
              <a:gd name="T36" fmla="*/ 3980 w 4232"/>
              <a:gd name="T37" fmla="*/ 2859 h 3132"/>
              <a:gd name="T38" fmla="*/ 4232 w 4232"/>
              <a:gd name="T39" fmla="*/ 2615 h 3132"/>
              <a:gd name="T40" fmla="*/ 3928 w 4232"/>
              <a:gd name="T41" fmla="*/ 2335 h 3132"/>
              <a:gd name="T42" fmla="*/ 3608 w 4232"/>
              <a:gd name="T43" fmla="*/ 2695 h 3132"/>
              <a:gd name="T44" fmla="*/ 3656 w 4232"/>
              <a:gd name="T45" fmla="*/ 2799 h 3132"/>
              <a:gd name="T46" fmla="*/ 3872 w 4232"/>
              <a:gd name="T47" fmla="*/ 2959 h 3132"/>
              <a:gd name="T48" fmla="*/ 3762 w 4232"/>
              <a:gd name="T49" fmla="*/ 3087 h 3132"/>
              <a:gd name="T50" fmla="*/ 3200 w 4232"/>
              <a:gd name="T51" fmla="*/ 2799 h 3132"/>
              <a:gd name="T52" fmla="*/ 2624 w 4232"/>
              <a:gd name="T53" fmla="*/ 2451 h 3132"/>
              <a:gd name="T54" fmla="*/ 1984 w 4232"/>
              <a:gd name="T55" fmla="*/ 1995 h 3132"/>
              <a:gd name="T56" fmla="*/ 1980 w 4232"/>
              <a:gd name="T57" fmla="*/ 1911 h 3132"/>
              <a:gd name="T58" fmla="*/ 1896 w 4232"/>
              <a:gd name="T59" fmla="*/ 1819 h 3132"/>
              <a:gd name="T60" fmla="*/ 1488 w 4232"/>
              <a:gd name="T61" fmla="*/ 1531 h 3132"/>
              <a:gd name="T62" fmla="*/ 964 w 4232"/>
              <a:gd name="T63" fmla="*/ 1095 h 3132"/>
              <a:gd name="T64" fmla="*/ 1056 w 4232"/>
              <a:gd name="T65" fmla="*/ 731 h 3132"/>
              <a:gd name="T66" fmla="*/ 859 w 4232"/>
              <a:gd name="T67" fmla="*/ 456 h 3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232" h="3132">
                <a:moveTo>
                  <a:pt x="859" y="456"/>
                </a:moveTo>
                <a:cubicBezTo>
                  <a:pt x="836" y="418"/>
                  <a:pt x="874" y="546"/>
                  <a:pt x="904" y="501"/>
                </a:cubicBezTo>
                <a:cubicBezTo>
                  <a:pt x="934" y="456"/>
                  <a:pt x="1090" y="263"/>
                  <a:pt x="1041" y="184"/>
                </a:cubicBezTo>
                <a:cubicBezTo>
                  <a:pt x="992" y="105"/>
                  <a:pt x="700" y="0"/>
                  <a:pt x="608" y="29"/>
                </a:cubicBezTo>
                <a:cubicBezTo>
                  <a:pt x="516" y="58"/>
                  <a:pt x="549" y="252"/>
                  <a:pt x="488" y="357"/>
                </a:cubicBezTo>
                <a:cubicBezTo>
                  <a:pt x="427" y="462"/>
                  <a:pt x="297" y="579"/>
                  <a:pt x="240" y="657"/>
                </a:cubicBezTo>
                <a:cubicBezTo>
                  <a:pt x="183" y="735"/>
                  <a:pt x="171" y="749"/>
                  <a:pt x="144" y="827"/>
                </a:cubicBezTo>
                <a:cubicBezTo>
                  <a:pt x="117" y="905"/>
                  <a:pt x="93" y="1052"/>
                  <a:pt x="76" y="1127"/>
                </a:cubicBezTo>
                <a:cubicBezTo>
                  <a:pt x="59" y="1202"/>
                  <a:pt x="0" y="1221"/>
                  <a:pt x="40" y="1275"/>
                </a:cubicBezTo>
                <a:cubicBezTo>
                  <a:pt x="80" y="1329"/>
                  <a:pt x="231" y="1462"/>
                  <a:pt x="315" y="1454"/>
                </a:cubicBezTo>
                <a:lnTo>
                  <a:pt x="542" y="1227"/>
                </a:lnTo>
                <a:lnTo>
                  <a:pt x="812" y="1479"/>
                </a:lnTo>
                <a:cubicBezTo>
                  <a:pt x="914" y="1564"/>
                  <a:pt x="1023" y="1674"/>
                  <a:pt x="1152" y="1739"/>
                </a:cubicBezTo>
                <a:lnTo>
                  <a:pt x="1588" y="1867"/>
                </a:lnTo>
                <a:lnTo>
                  <a:pt x="1944" y="1999"/>
                </a:lnTo>
                <a:cubicBezTo>
                  <a:pt x="2109" y="2094"/>
                  <a:pt x="2341" y="2286"/>
                  <a:pt x="2576" y="2439"/>
                </a:cubicBezTo>
                <a:cubicBezTo>
                  <a:pt x="2811" y="2592"/>
                  <a:pt x="3152" y="2801"/>
                  <a:pt x="3352" y="2915"/>
                </a:cubicBezTo>
                <a:cubicBezTo>
                  <a:pt x="3552" y="3029"/>
                  <a:pt x="3671" y="3132"/>
                  <a:pt x="3776" y="3123"/>
                </a:cubicBezTo>
                <a:lnTo>
                  <a:pt x="3980" y="2859"/>
                </a:lnTo>
                <a:lnTo>
                  <a:pt x="4232" y="2615"/>
                </a:lnTo>
                <a:lnTo>
                  <a:pt x="3928" y="2335"/>
                </a:lnTo>
                <a:lnTo>
                  <a:pt x="3608" y="2695"/>
                </a:lnTo>
                <a:lnTo>
                  <a:pt x="3656" y="2799"/>
                </a:lnTo>
                <a:lnTo>
                  <a:pt x="3872" y="2959"/>
                </a:lnTo>
                <a:lnTo>
                  <a:pt x="3762" y="3087"/>
                </a:lnTo>
                <a:cubicBezTo>
                  <a:pt x="3650" y="3060"/>
                  <a:pt x="3390" y="2905"/>
                  <a:pt x="3200" y="2799"/>
                </a:cubicBezTo>
                <a:cubicBezTo>
                  <a:pt x="3010" y="2693"/>
                  <a:pt x="2827" y="2585"/>
                  <a:pt x="2624" y="2451"/>
                </a:cubicBezTo>
                <a:cubicBezTo>
                  <a:pt x="2421" y="2317"/>
                  <a:pt x="2091" y="2085"/>
                  <a:pt x="1984" y="1995"/>
                </a:cubicBezTo>
                <a:lnTo>
                  <a:pt x="1980" y="1911"/>
                </a:lnTo>
                <a:lnTo>
                  <a:pt x="1896" y="1819"/>
                </a:lnTo>
                <a:cubicBezTo>
                  <a:pt x="1814" y="1756"/>
                  <a:pt x="1643" y="1652"/>
                  <a:pt x="1488" y="1531"/>
                </a:cubicBezTo>
                <a:cubicBezTo>
                  <a:pt x="1333" y="1410"/>
                  <a:pt x="1036" y="1228"/>
                  <a:pt x="964" y="1095"/>
                </a:cubicBezTo>
                <a:lnTo>
                  <a:pt x="1056" y="731"/>
                </a:lnTo>
                <a:cubicBezTo>
                  <a:pt x="1039" y="625"/>
                  <a:pt x="900" y="513"/>
                  <a:pt x="859" y="456"/>
                </a:cubicBezTo>
                <a:close/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V="1">
            <a:off x="1619250" y="2205038"/>
            <a:ext cx="215900" cy="2159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411413" y="1628775"/>
            <a:ext cx="287337" cy="36671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b="1"/>
              <a:t>1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476375" y="1052513"/>
            <a:ext cx="287338" cy="366712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b="1"/>
              <a:t>2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323850" y="3284538"/>
            <a:ext cx="287338" cy="366712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b="1"/>
              <a:t>4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539750" y="2276475"/>
            <a:ext cx="287338" cy="36671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b="1"/>
              <a:t>3</a:t>
            </a: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1332707" y="3600450"/>
            <a:ext cx="287337" cy="36671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b="1" dirty="0"/>
              <a:t>5</a:t>
            </a: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6372225" y="6491288"/>
            <a:ext cx="287338" cy="366712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b="1"/>
              <a:t>6</a:t>
            </a: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6300788" y="5876925"/>
            <a:ext cx="287337" cy="36671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b="1"/>
              <a:t>8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3851275" y="4292600"/>
            <a:ext cx="287338" cy="36671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b="1"/>
              <a:t>9</a:t>
            </a: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7092950" y="5876925"/>
            <a:ext cx="287338" cy="36671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b="1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4" name="Picture 14" descr="PICT00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 defTabSz="762000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 defTabSz="76200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defTabSz="76200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defTabSz="76200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defTabSz="76200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de-CH" alt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de-CH" alt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e-CH" altLang="de-DE" sz="2800" b="1" i="1" dirty="0">
                <a:solidFill>
                  <a:srgbClr val="000000"/>
                </a:solidFill>
              </a:rPr>
              <a:t>Posten 3:  Zugerstrasse / </a:t>
            </a:r>
            <a:r>
              <a:rPr lang="de-CH" altLang="de-DE" sz="2800" b="1" i="1" dirty="0" err="1">
                <a:solidFill>
                  <a:srgbClr val="000000"/>
                </a:solidFill>
              </a:rPr>
              <a:t>Luzernerstrasse</a:t>
            </a:r>
            <a:r>
              <a:rPr lang="de-CH" altLang="de-DE" sz="2800" b="1" i="1" dirty="0">
                <a:solidFill>
                  <a:srgbClr val="000000"/>
                </a:solidFill>
              </a:rPr>
              <a:t>  RT-Arth !</a:t>
            </a:r>
            <a:br>
              <a:rPr lang="de-CH" altLang="de-DE" sz="2800" b="1" i="1" dirty="0">
                <a:solidFill>
                  <a:srgbClr val="000000"/>
                </a:solidFill>
              </a:rPr>
            </a:br>
            <a:endParaRPr lang="de-DE" altLang="de-DE" sz="2800" b="1" i="1" dirty="0">
              <a:solidFill>
                <a:srgbClr val="000000"/>
              </a:solidFill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04800" y="730250"/>
            <a:ext cx="8534400" cy="884238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2800" b="1">
                <a:solidFill>
                  <a:srgbClr val="FF3300"/>
                </a:solidFill>
              </a:rPr>
              <a:t>Geradeausfahren</a:t>
            </a:r>
            <a:br>
              <a:rPr lang="de-DE" altLang="de-DE" sz="2800" b="1">
                <a:solidFill>
                  <a:srgbClr val="FF3300"/>
                </a:solidFill>
              </a:rPr>
            </a:br>
            <a:r>
              <a:rPr lang="de-DE" altLang="de-DE" b="1">
                <a:solidFill>
                  <a:srgbClr val="FF3300"/>
                </a:solidFill>
              </a:rPr>
              <a:t> </a:t>
            </a:r>
            <a:r>
              <a:rPr lang="de-DE" altLang="de-DE" sz="2400" b="1"/>
              <a:t>Signal „Kein Vortritt!“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V="1">
            <a:off x="6588125" y="4076700"/>
            <a:ext cx="71438" cy="2592388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H="1" flipV="1">
            <a:off x="6227763" y="3644900"/>
            <a:ext cx="431800" cy="504825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H="1" flipV="1">
            <a:off x="5940425" y="3500438"/>
            <a:ext cx="287338" cy="144462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 rot="-18213768">
            <a:off x="7570788" y="4318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Trottoir</a:t>
            </a:r>
            <a:endParaRPr lang="de-DE" altLang="de-DE" sz="2400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 rot="-2529857">
            <a:off x="1116013" y="5445125"/>
            <a:ext cx="3027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Zugerstrasse</a:t>
            </a:r>
            <a:endParaRPr lang="de-DE" altLang="de-DE" sz="2400"/>
          </a:p>
        </p:txBody>
      </p:sp>
      <p:sp>
        <p:nvSpPr>
          <p:cNvPr id="20490" name="Arc 10"/>
          <p:cNvSpPr>
            <a:spLocks/>
          </p:cNvSpPr>
          <p:nvPr/>
        </p:nvSpPr>
        <p:spPr bwMode="auto">
          <a:xfrm rot="443237">
            <a:off x="5003800" y="3284538"/>
            <a:ext cx="792163" cy="198437"/>
          </a:xfrm>
          <a:custGeom>
            <a:avLst/>
            <a:gdLst>
              <a:gd name="G0" fmla="+- 2596 0 0"/>
              <a:gd name="G1" fmla="+- 21600 0 0"/>
              <a:gd name="G2" fmla="+- 21600 0 0"/>
              <a:gd name="T0" fmla="*/ 0 w 24196"/>
              <a:gd name="T1" fmla="*/ 157 h 21600"/>
              <a:gd name="T2" fmla="*/ 24196 w 24196"/>
              <a:gd name="T3" fmla="*/ 21600 h 21600"/>
              <a:gd name="T4" fmla="*/ 2596 w 2419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196" h="21600" fill="none" extrusionOk="0">
                <a:moveTo>
                  <a:pt x="-1" y="156"/>
                </a:moveTo>
                <a:cubicBezTo>
                  <a:pt x="861" y="52"/>
                  <a:pt x="1728" y="-1"/>
                  <a:pt x="2596" y="0"/>
                </a:cubicBezTo>
                <a:cubicBezTo>
                  <a:pt x="14525" y="0"/>
                  <a:pt x="24196" y="9670"/>
                  <a:pt x="24196" y="21600"/>
                </a:cubicBezTo>
              </a:path>
              <a:path w="24196" h="21600" stroke="0" extrusionOk="0">
                <a:moveTo>
                  <a:pt x="-1" y="156"/>
                </a:moveTo>
                <a:cubicBezTo>
                  <a:pt x="861" y="52"/>
                  <a:pt x="1728" y="-1"/>
                  <a:pt x="2596" y="0"/>
                </a:cubicBezTo>
                <a:cubicBezTo>
                  <a:pt x="14525" y="0"/>
                  <a:pt x="24196" y="9670"/>
                  <a:pt x="24196" y="21600"/>
                </a:cubicBezTo>
                <a:lnTo>
                  <a:pt x="2596" y="21600"/>
                </a:lnTo>
                <a:close/>
              </a:path>
            </a:pathLst>
          </a:custGeom>
          <a:noFill/>
          <a:ln w="57150">
            <a:solidFill>
              <a:srgbClr val="66FF33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5148263" y="1700213"/>
            <a:ext cx="3527425" cy="363537"/>
          </a:xfrm>
          <a:prstGeom prst="rect">
            <a:avLst/>
          </a:prstGeom>
          <a:solidFill>
            <a:srgbClr val="FFFF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de-DE" altLang="de-DE" b="1">
                <a:effectLst>
                  <a:outerShdw blurRad="38100" dist="38100" dir="2700000" algn="tl">
                    <a:srgbClr val="FFFFFF"/>
                  </a:outerShdw>
                </a:effectLst>
              </a:rPr>
              <a:t>Achtung = Vortritt beachten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0" y="3213100"/>
            <a:ext cx="302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Luzernerstrasse</a:t>
            </a:r>
            <a:endParaRPr lang="de-DE" altLang="de-DE" sz="2400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3419475" y="6381750"/>
            <a:ext cx="568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i="1">
                <a:solidFill>
                  <a:srgbClr val="FFFF00"/>
                </a:solidFill>
              </a:rPr>
              <a:t>Verkehrsprävention Kapo Schwyz / Mai 2008 / reb</a:t>
            </a:r>
            <a:endParaRPr lang="de-DE" altLang="de-DE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 autoUpdateAnimBg="0"/>
      <p:bldP spid="20485" grpId="0" animBg="1"/>
      <p:bldP spid="20486" grpId="0" animBg="1"/>
      <p:bldP spid="20487" grpId="0" animBg="1"/>
      <p:bldP spid="204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7" name="Picture 13" descr="PICT0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765175"/>
            <a:ext cx="9144000" cy="793750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2800" b="1">
                <a:solidFill>
                  <a:srgbClr val="FF3300"/>
                </a:solidFill>
              </a:rPr>
              <a:t>Linksabbiegen</a:t>
            </a:r>
            <a:br>
              <a:rPr lang="de-DE" altLang="de-DE" sz="2800" b="1">
                <a:solidFill>
                  <a:srgbClr val="FF3300"/>
                </a:solidFill>
              </a:rPr>
            </a:br>
            <a:r>
              <a:rPr lang="de-DE" altLang="de-DE" b="1"/>
              <a:t>Blick zurück / Zeichengabe / Einspuren /  Vortritt !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H="1" flipV="1">
            <a:off x="7524750" y="5876925"/>
            <a:ext cx="1439863" cy="981075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H="1" flipV="1">
            <a:off x="3635375" y="4868863"/>
            <a:ext cx="3816350" cy="1008062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3635375" y="4005263"/>
            <a:ext cx="576263" cy="79375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 rot="-19700277">
            <a:off x="7596188" y="4797425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Trottoir</a:t>
            </a:r>
            <a:endParaRPr lang="de-DE" altLang="de-DE" sz="2400"/>
          </a:p>
        </p:txBody>
      </p:sp>
      <p:sp>
        <p:nvSpPr>
          <p:cNvPr id="21514" name="Arc 10"/>
          <p:cNvSpPr>
            <a:spLocks/>
          </p:cNvSpPr>
          <p:nvPr/>
        </p:nvSpPr>
        <p:spPr bwMode="auto">
          <a:xfrm rot="755384">
            <a:off x="2892425" y="3690938"/>
            <a:ext cx="1262063" cy="139700"/>
          </a:xfrm>
          <a:custGeom>
            <a:avLst/>
            <a:gdLst>
              <a:gd name="G0" fmla="+- 3179 0 0"/>
              <a:gd name="G1" fmla="+- 21600 0 0"/>
              <a:gd name="G2" fmla="+- 21600 0 0"/>
              <a:gd name="T0" fmla="*/ 0 w 24779"/>
              <a:gd name="T1" fmla="*/ 235 h 21600"/>
              <a:gd name="T2" fmla="*/ 24779 w 24779"/>
              <a:gd name="T3" fmla="*/ 21600 h 21600"/>
              <a:gd name="T4" fmla="*/ 3179 w 2477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779" h="21600" fill="none" extrusionOk="0">
                <a:moveTo>
                  <a:pt x="0" y="235"/>
                </a:moveTo>
                <a:cubicBezTo>
                  <a:pt x="1052" y="78"/>
                  <a:pt x="2114" y="-1"/>
                  <a:pt x="3179" y="0"/>
                </a:cubicBezTo>
                <a:cubicBezTo>
                  <a:pt x="15108" y="0"/>
                  <a:pt x="24779" y="9670"/>
                  <a:pt x="24779" y="21600"/>
                </a:cubicBezTo>
              </a:path>
              <a:path w="24779" h="21600" stroke="0" extrusionOk="0">
                <a:moveTo>
                  <a:pt x="0" y="235"/>
                </a:moveTo>
                <a:cubicBezTo>
                  <a:pt x="1052" y="78"/>
                  <a:pt x="2114" y="-1"/>
                  <a:pt x="3179" y="0"/>
                </a:cubicBezTo>
                <a:cubicBezTo>
                  <a:pt x="15108" y="0"/>
                  <a:pt x="24779" y="9670"/>
                  <a:pt x="24779" y="21600"/>
                </a:cubicBezTo>
                <a:lnTo>
                  <a:pt x="3179" y="21600"/>
                </a:lnTo>
                <a:close/>
              </a:path>
            </a:pathLst>
          </a:custGeom>
          <a:noFill/>
          <a:ln w="57150">
            <a:solidFill>
              <a:srgbClr val="66FF33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5148263" y="1700213"/>
            <a:ext cx="3527425" cy="363537"/>
          </a:xfrm>
          <a:prstGeom prst="rect">
            <a:avLst/>
          </a:prstGeom>
          <a:solidFill>
            <a:srgbClr val="FFFF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de-DE" altLang="de-DE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Achtung = Vortritt beachten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 rot="-2322611">
            <a:off x="26988" y="4587875"/>
            <a:ext cx="277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Luzernerstrasse</a:t>
            </a:r>
            <a:endParaRPr lang="de-DE" altLang="de-DE" sz="240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88478" y="3175"/>
            <a:ext cx="9144000" cy="762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 defTabSz="762000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 defTabSz="76200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defTabSz="76200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defTabSz="76200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defTabSz="76200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de-CH" alt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de-CH" alt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e-CH" altLang="de-DE" sz="2800" b="1" i="1" dirty="0">
                <a:solidFill>
                  <a:srgbClr val="000000"/>
                </a:solidFill>
              </a:rPr>
              <a:t>Posten </a:t>
            </a:r>
            <a:r>
              <a:rPr lang="de-CH" altLang="de-DE" sz="2800" b="1" i="1" dirty="0" smtClean="0">
                <a:solidFill>
                  <a:srgbClr val="000000"/>
                </a:solidFill>
              </a:rPr>
              <a:t>4: </a:t>
            </a:r>
            <a:r>
              <a:rPr lang="de-CH" altLang="de-DE" sz="2800" b="1" i="1" dirty="0" err="1" smtClean="0">
                <a:solidFill>
                  <a:srgbClr val="000000"/>
                </a:solidFill>
              </a:rPr>
              <a:t>Luzernerstrasse</a:t>
            </a:r>
            <a:r>
              <a:rPr lang="de-CH" altLang="de-DE" sz="2800" b="1" i="1" dirty="0" smtClean="0">
                <a:solidFill>
                  <a:srgbClr val="000000"/>
                </a:solidFill>
              </a:rPr>
              <a:t> / </a:t>
            </a:r>
            <a:r>
              <a:rPr lang="de-CH" altLang="de-DE" sz="2800" b="1" i="1" dirty="0" err="1">
                <a:solidFill>
                  <a:srgbClr val="000000"/>
                </a:solidFill>
              </a:rPr>
              <a:t>R</a:t>
            </a:r>
            <a:r>
              <a:rPr lang="de-CH" altLang="de-DE" sz="2800" b="1" i="1" dirty="0" err="1" smtClean="0">
                <a:solidFill>
                  <a:srgbClr val="000000"/>
                </a:solidFill>
              </a:rPr>
              <a:t>igiweg</a:t>
            </a:r>
            <a:r>
              <a:rPr lang="de-CH" altLang="de-DE" sz="2800" b="1" i="1" dirty="0" smtClean="0">
                <a:solidFill>
                  <a:srgbClr val="000000"/>
                </a:solidFill>
              </a:rPr>
              <a:t>    </a:t>
            </a:r>
            <a:r>
              <a:rPr lang="de-CH" altLang="de-DE" sz="2800" b="1" i="1" dirty="0">
                <a:solidFill>
                  <a:srgbClr val="000000"/>
                </a:solidFill>
              </a:rPr>
              <a:t>RT-Arth !</a:t>
            </a:r>
            <a:br>
              <a:rPr lang="de-CH" altLang="de-DE" sz="2800" b="1" i="1" dirty="0">
                <a:solidFill>
                  <a:srgbClr val="000000"/>
                </a:solidFill>
              </a:rPr>
            </a:br>
            <a:endParaRPr lang="de-DE" altLang="de-DE" sz="28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5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 autoUpdateAnimBg="0"/>
      <p:bldP spid="21509" grpId="0" animBg="1"/>
      <p:bldP spid="21510" grpId="0" animBg="1"/>
      <p:bldP spid="21511" grpId="0" animBg="1"/>
      <p:bldP spid="215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0" name="Picture 12" descr="PICT00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 defTabSz="762000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 defTabSz="76200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defTabSz="76200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defTabSz="76200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defTabSz="76200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de-CH" altLang="de-DE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de-CH" altLang="de-DE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e-CH" altLang="de-DE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CH" altLang="de-DE" sz="2800" b="1" i="1">
                <a:solidFill>
                  <a:schemeClr val="tx1"/>
                </a:solidFill>
              </a:rPr>
              <a:t>Posten 5:   Rigiweg / Gotthardstrasse  RT-Arth!</a:t>
            </a:r>
            <a:br>
              <a:rPr lang="de-CH" altLang="de-DE" sz="2800" b="1" i="1">
                <a:solidFill>
                  <a:schemeClr val="tx1"/>
                </a:solidFill>
              </a:rPr>
            </a:br>
            <a:endParaRPr lang="de-DE" altLang="de-DE" sz="2800" b="1" i="1">
              <a:solidFill>
                <a:schemeClr val="tx1"/>
              </a:solidFill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730250"/>
            <a:ext cx="9144000" cy="884238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2800" b="1">
                <a:solidFill>
                  <a:srgbClr val="FF3300"/>
                </a:solidFill>
              </a:rPr>
              <a:t>Rechtsabbiegen / Stop</a:t>
            </a:r>
            <a:br>
              <a:rPr lang="de-DE" altLang="de-DE" sz="2800" b="1">
                <a:solidFill>
                  <a:srgbClr val="FF3300"/>
                </a:solidFill>
              </a:rPr>
            </a:br>
            <a:r>
              <a:rPr lang="de-DE" altLang="de-DE" sz="2400" b="1"/>
              <a:t>Blick zurück / Zeichengabe / Einspuren /  Vortritt !</a:t>
            </a: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 flipV="1">
            <a:off x="5003800" y="4797425"/>
            <a:ext cx="1655763" cy="151130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 flipV="1">
            <a:off x="4427538" y="3500438"/>
            <a:ext cx="504825" cy="1081087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2537" name="Arc 9"/>
          <p:cNvSpPr>
            <a:spLocks/>
          </p:cNvSpPr>
          <p:nvPr/>
        </p:nvSpPr>
        <p:spPr bwMode="auto">
          <a:xfrm rot="16210027" flipH="1">
            <a:off x="4279900" y="3144838"/>
            <a:ext cx="882650" cy="730250"/>
          </a:xfrm>
          <a:custGeom>
            <a:avLst/>
            <a:gdLst>
              <a:gd name="G0" fmla="+- 0 0 0"/>
              <a:gd name="G1" fmla="+- 21586 0 0"/>
              <a:gd name="G2" fmla="+- 21600 0 0"/>
              <a:gd name="T0" fmla="*/ 771 w 17337"/>
              <a:gd name="T1" fmla="*/ 0 h 21586"/>
              <a:gd name="T2" fmla="*/ 17337 w 17337"/>
              <a:gd name="T3" fmla="*/ 8702 h 21586"/>
              <a:gd name="T4" fmla="*/ 0 w 17337"/>
              <a:gd name="T5" fmla="*/ 21586 h 21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337" h="21586" fill="none" extrusionOk="0">
                <a:moveTo>
                  <a:pt x="771" y="-1"/>
                </a:moveTo>
                <a:cubicBezTo>
                  <a:pt x="7328" y="233"/>
                  <a:pt x="13423" y="3435"/>
                  <a:pt x="17336" y="8702"/>
                </a:cubicBezTo>
              </a:path>
              <a:path w="17337" h="21586" stroke="0" extrusionOk="0">
                <a:moveTo>
                  <a:pt x="771" y="-1"/>
                </a:moveTo>
                <a:cubicBezTo>
                  <a:pt x="7328" y="233"/>
                  <a:pt x="13423" y="3435"/>
                  <a:pt x="17336" y="8702"/>
                </a:cubicBezTo>
                <a:lnTo>
                  <a:pt x="0" y="21586"/>
                </a:lnTo>
                <a:close/>
              </a:path>
            </a:pathLst>
          </a:custGeom>
          <a:noFill/>
          <a:ln w="57150">
            <a:solidFill>
              <a:srgbClr val="66FF33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4500563" y="1700213"/>
            <a:ext cx="4175125" cy="454025"/>
          </a:xfrm>
          <a:prstGeom prst="rect">
            <a:avLst/>
          </a:prstGeom>
          <a:solidFill>
            <a:srgbClr val="FFFF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de-DE" altLang="de-DE" sz="2400" b="1"/>
              <a:t>STOP = immer anhalten!!!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 rot="-3361015">
            <a:off x="395287" y="5084763"/>
            <a:ext cx="277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Rigiweg</a:t>
            </a:r>
            <a:endParaRPr lang="de-DE" altLang="de-DE" sz="2400"/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3419475" y="6381750"/>
            <a:ext cx="568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i="1">
                <a:solidFill>
                  <a:srgbClr val="FFFF00"/>
                </a:solidFill>
              </a:rPr>
              <a:t>Verkehrsprävention Kapo Schwyz / Mai 2008 / reb</a:t>
            </a:r>
            <a:endParaRPr lang="de-DE" altLang="de-DE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 autoUpdateAnimBg="0"/>
      <p:bldP spid="22534" grpId="0" animBg="1"/>
      <p:bldP spid="22535" grpId="0" animBg="1"/>
      <p:bldP spid="225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PICT00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-82550"/>
            <a:ext cx="9144000" cy="88265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 defTabSz="762000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 defTabSz="76200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defTabSz="76200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defTabSz="76200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defTabSz="76200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de-CH" altLang="de-DE" sz="2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de-CH" altLang="de-DE" sz="2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de-CH" altLang="de-DE" sz="2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Posten 6:  Gotthardstrasse / Quartier „Wegscheide“</a:t>
            </a:r>
            <a:r>
              <a:rPr lang="de-CH" altLang="de-DE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de-CH" altLang="de-DE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de-DE" altLang="de-DE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730250"/>
            <a:ext cx="9118600" cy="946150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2800" b="1">
                <a:solidFill>
                  <a:srgbClr val="FF3300"/>
                </a:solidFill>
              </a:rPr>
              <a:t>Linksabbiegen mit Einspurstrecke     RT-Arth!                          </a:t>
            </a:r>
            <a:r>
              <a:rPr lang="de-DE" altLang="de-DE" sz="2800" b="1"/>
              <a:t>Blick zurück / Zeichengabe / Einspuren /  Vortritt !</a:t>
            </a: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H="1" flipV="1">
            <a:off x="5219700" y="5373688"/>
            <a:ext cx="576263" cy="1484312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H="1" flipV="1">
            <a:off x="2987675" y="4149725"/>
            <a:ext cx="2232025" cy="1223963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3559" name="Arc 7"/>
          <p:cNvSpPr>
            <a:spLocks/>
          </p:cNvSpPr>
          <p:nvPr/>
        </p:nvSpPr>
        <p:spPr bwMode="auto">
          <a:xfrm>
            <a:off x="2987675" y="3644900"/>
            <a:ext cx="1512888" cy="628650"/>
          </a:xfrm>
          <a:custGeom>
            <a:avLst/>
            <a:gdLst>
              <a:gd name="G0" fmla="+- 8485 0 0"/>
              <a:gd name="G1" fmla="+- 21600 0 0"/>
              <a:gd name="G2" fmla="+- 21600 0 0"/>
              <a:gd name="T0" fmla="*/ 0 w 18164"/>
              <a:gd name="T1" fmla="*/ 1736 h 21600"/>
              <a:gd name="T2" fmla="*/ 18164 w 18164"/>
              <a:gd name="T3" fmla="*/ 2290 h 21600"/>
              <a:gd name="T4" fmla="*/ 8485 w 181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64" h="21600" fill="none" extrusionOk="0">
                <a:moveTo>
                  <a:pt x="0" y="1736"/>
                </a:moveTo>
                <a:cubicBezTo>
                  <a:pt x="2682" y="590"/>
                  <a:pt x="5568" y="-1"/>
                  <a:pt x="8485" y="0"/>
                </a:cubicBezTo>
                <a:cubicBezTo>
                  <a:pt x="11845" y="0"/>
                  <a:pt x="15159" y="784"/>
                  <a:pt x="18164" y="2289"/>
                </a:cubicBezTo>
              </a:path>
              <a:path w="18164" h="21600" stroke="0" extrusionOk="0">
                <a:moveTo>
                  <a:pt x="0" y="1736"/>
                </a:moveTo>
                <a:cubicBezTo>
                  <a:pt x="2682" y="590"/>
                  <a:pt x="5568" y="-1"/>
                  <a:pt x="8485" y="0"/>
                </a:cubicBezTo>
                <a:cubicBezTo>
                  <a:pt x="11845" y="0"/>
                  <a:pt x="15159" y="784"/>
                  <a:pt x="18164" y="2289"/>
                </a:cubicBezTo>
                <a:lnTo>
                  <a:pt x="8485" y="21600"/>
                </a:lnTo>
                <a:close/>
              </a:path>
            </a:pathLst>
          </a:custGeom>
          <a:noFill/>
          <a:ln w="57150">
            <a:solidFill>
              <a:srgbClr val="66FF33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 rot="-3361015">
            <a:off x="395287" y="5084763"/>
            <a:ext cx="277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Rigiweg</a:t>
            </a:r>
            <a:endParaRPr lang="de-DE" altLang="de-DE" sz="2400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V="1">
            <a:off x="3132138" y="3789363"/>
            <a:ext cx="1152525" cy="214312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3419475" y="6381750"/>
            <a:ext cx="568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i="1">
                <a:solidFill>
                  <a:srgbClr val="FFFF00"/>
                </a:solidFill>
              </a:rPr>
              <a:t>Verkehrsprävention Kapo Schwyz / Mai 2008 / reb</a:t>
            </a:r>
            <a:endParaRPr lang="de-DE" altLang="de-DE" i="1">
              <a:solidFill>
                <a:srgbClr val="FFFF00"/>
              </a:solidFill>
            </a:endParaRPr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H="1" flipV="1">
            <a:off x="3779838" y="3933825"/>
            <a:ext cx="1296987" cy="719138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 autoUpdateAnimBg="0"/>
      <p:bldP spid="23557" grpId="0" animBg="1"/>
      <p:bldP spid="23558" grpId="0" animBg="1"/>
      <p:bldP spid="23559" grpId="0" animBg="1"/>
      <p:bldP spid="23563" grpId="0" animBg="1"/>
      <p:bldP spid="235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7" name="Picture 11" descr="PICT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7175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5400" y="0"/>
            <a:ext cx="9118600" cy="762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 defTabSz="762000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 defTabSz="76200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defTabSz="76200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defTabSz="76200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defTabSz="76200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de-CH" altLang="de-DE" sz="28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Posten 7: Quartier „Wegscheide“ vis à vis Haus Nr.1</a:t>
            </a:r>
            <a:r>
              <a:rPr lang="de-CH" altLang="de-DE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de-DE" altLang="de-DE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0" y="765175"/>
            <a:ext cx="9144000" cy="884238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2800" b="1">
                <a:solidFill>
                  <a:srgbClr val="FF3300"/>
                </a:solidFill>
              </a:rPr>
              <a:t>Verhalten bei einem Hindernis           RT-Arth!</a:t>
            </a:r>
            <a:br>
              <a:rPr lang="de-DE" altLang="de-DE" sz="2800" b="1">
                <a:solidFill>
                  <a:srgbClr val="FF3300"/>
                </a:solidFill>
              </a:rPr>
            </a:br>
            <a:r>
              <a:rPr lang="de-DE" altLang="de-DE" sz="2400" b="1"/>
              <a:t>Blick zurück / Zeichengabe /  Vortritt !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H="1" flipV="1">
            <a:off x="6516688" y="5373688"/>
            <a:ext cx="576262" cy="1484312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H="1" flipV="1">
            <a:off x="3779838" y="3789363"/>
            <a:ext cx="2736850" cy="1655762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5148263" y="1700213"/>
            <a:ext cx="3527425" cy="363537"/>
          </a:xfrm>
          <a:prstGeom prst="rect">
            <a:avLst/>
          </a:prstGeom>
          <a:solidFill>
            <a:srgbClr val="FFFF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de-DE" altLang="de-DE" b="1">
                <a:effectLst>
                  <a:outerShdw blurRad="38100" dist="38100" dir="2700000" algn="tl">
                    <a:srgbClr val="FFFFFF"/>
                  </a:outerShdw>
                </a:effectLst>
              </a:rPr>
              <a:t>Achtung = Vortritt!!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 rot="-3361015">
            <a:off x="395287" y="5084763"/>
            <a:ext cx="277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Rigiweg</a:t>
            </a:r>
            <a:endParaRPr lang="de-DE" altLang="de-DE" sz="2400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V="1">
            <a:off x="3708400" y="2997200"/>
            <a:ext cx="215900" cy="719138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419475" y="6381750"/>
            <a:ext cx="568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i="1">
                <a:solidFill>
                  <a:srgbClr val="FFFF00"/>
                </a:solidFill>
              </a:rPr>
              <a:t>Verkehrsprävention Kapo Schwyz / Mai 2008 / reb</a:t>
            </a:r>
            <a:endParaRPr lang="de-DE" altLang="de-DE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 autoUpdateAnimBg="0"/>
      <p:bldP spid="24581" grpId="0" animBg="1"/>
      <p:bldP spid="24582" grpId="0" animBg="1"/>
      <p:bldP spid="245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 descr="PICT00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68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 defTabSz="762000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 defTabSz="76200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defTabSz="76200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defTabSz="76200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defTabSz="76200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altLang="de-DE" sz="28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Radtest Arth /</a:t>
            </a:r>
            <a:r>
              <a:rPr lang="de-DE" altLang="de-DE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e-DE" altLang="de-DE" sz="28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Zwischenposten!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730250"/>
            <a:ext cx="9144000" cy="884238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2800" b="1">
                <a:solidFill>
                  <a:srgbClr val="FF3300"/>
                </a:solidFill>
              </a:rPr>
              <a:t>Linksabbiegen</a:t>
            </a:r>
            <a:br>
              <a:rPr lang="de-DE" altLang="de-DE" sz="2800" b="1">
                <a:solidFill>
                  <a:srgbClr val="FF3300"/>
                </a:solidFill>
              </a:rPr>
            </a:br>
            <a:r>
              <a:rPr lang="de-DE" altLang="de-DE" sz="2400" b="1"/>
              <a:t>Blick zurück / Zeichengabe /  Vortritt !</a:t>
            </a: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 flipH="1" flipV="1">
            <a:off x="6516688" y="5373688"/>
            <a:ext cx="576262" cy="1484312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H="1" flipV="1">
            <a:off x="4500563" y="4005263"/>
            <a:ext cx="2016125" cy="1439862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5148263" y="1700213"/>
            <a:ext cx="3527425" cy="363537"/>
          </a:xfrm>
          <a:prstGeom prst="rect">
            <a:avLst/>
          </a:prstGeom>
          <a:solidFill>
            <a:srgbClr val="FFFF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de-DE" altLang="de-DE" b="1">
                <a:effectLst>
                  <a:outerShdw blurRad="38100" dist="38100" dir="2700000" algn="tl">
                    <a:srgbClr val="FFFFFF"/>
                  </a:outerShdw>
                </a:effectLst>
              </a:rPr>
              <a:t>Achtung = Vortritt!!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 rot="-3361015">
            <a:off x="395287" y="5084763"/>
            <a:ext cx="277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Wegscheide</a:t>
            </a:r>
            <a:endParaRPr lang="de-DE" altLang="de-DE" sz="2400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V="1">
            <a:off x="4500563" y="3357563"/>
            <a:ext cx="71437" cy="574675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5611" name="Arc 11"/>
          <p:cNvSpPr>
            <a:spLocks/>
          </p:cNvSpPr>
          <p:nvPr/>
        </p:nvSpPr>
        <p:spPr bwMode="auto">
          <a:xfrm>
            <a:off x="3348038" y="3213100"/>
            <a:ext cx="1296987" cy="700088"/>
          </a:xfrm>
          <a:custGeom>
            <a:avLst/>
            <a:gdLst>
              <a:gd name="G0" fmla="+- 8485 0 0"/>
              <a:gd name="G1" fmla="+- 21600 0 0"/>
              <a:gd name="G2" fmla="+- 21600 0 0"/>
              <a:gd name="T0" fmla="*/ 0 w 18164"/>
              <a:gd name="T1" fmla="*/ 1736 h 21600"/>
              <a:gd name="T2" fmla="*/ 18164 w 18164"/>
              <a:gd name="T3" fmla="*/ 2290 h 21600"/>
              <a:gd name="T4" fmla="*/ 8485 w 181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64" h="21600" fill="none" extrusionOk="0">
                <a:moveTo>
                  <a:pt x="0" y="1736"/>
                </a:moveTo>
                <a:cubicBezTo>
                  <a:pt x="2682" y="590"/>
                  <a:pt x="5568" y="-1"/>
                  <a:pt x="8485" y="0"/>
                </a:cubicBezTo>
                <a:cubicBezTo>
                  <a:pt x="11845" y="0"/>
                  <a:pt x="15159" y="784"/>
                  <a:pt x="18164" y="2289"/>
                </a:cubicBezTo>
              </a:path>
              <a:path w="18164" h="21600" stroke="0" extrusionOk="0">
                <a:moveTo>
                  <a:pt x="0" y="1736"/>
                </a:moveTo>
                <a:cubicBezTo>
                  <a:pt x="2682" y="590"/>
                  <a:pt x="5568" y="-1"/>
                  <a:pt x="8485" y="0"/>
                </a:cubicBezTo>
                <a:cubicBezTo>
                  <a:pt x="11845" y="0"/>
                  <a:pt x="15159" y="784"/>
                  <a:pt x="18164" y="2289"/>
                </a:cubicBezTo>
                <a:lnTo>
                  <a:pt x="8485" y="21600"/>
                </a:lnTo>
                <a:close/>
              </a:path>
            </a:pathLst>
          </a:custGeom>
          <a:noFill/>
          <a:ln w="57150">
            <a:solidFill>
              <a:srgbClr val="66FF33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1403350" y="2708275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Feldweg</a:t>
            </a:r>
            <a:endParaRPr lang="de-DE" altLang="de-DE" sz="2400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3419475" y="6381750"/>
            <a:ext cx="568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i="1">
                <a:solidFill>
                  <a:srgbClr val="FFFF00"/>
                </a:solidFill>
              </a:rPr>
              <a:t>Verkehrsprävention Kapo Schwyz / Mai 2008 / reb</a:t>
            </a:r>
            <a:endParaRPr lang="de-DE" altLang="de-DE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 autoUpdateAnimBg="0"/>
      <p:bldP spid="25605" grpId="0" animBg="1"/>
      <p:bldP spid="25606" grpId="0" animBg="1"/>
      <p:bldP spid="25609" grpId="0" animBg="1"/>
      <p:bldP spid="256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6" name="Picture 12" descr="PICT00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-11113"/>
            <a:ext cx="9144000" cy="93345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 defTabSz="762000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 defTabSz="76200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defTabSz="76200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defTabSz="76200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defTabSz="76200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altLang="de-DE" sz="28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Radtest Arth /</a:t>
            </a:r>
            <a:r>
              <a:rPr lang="de-DE" altLang="de-DE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e-DE" altLang="de-DE" sz="28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Zwischenposten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5400" y="908050"/>
            <a:ext cx="9118600" cy="884238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2800" b="1">
                <a:solidFill>
                  <a:srgbClr val="FF3300"/>
                </a:solidFill>
              </a:rPr>
              <a:t>Linksabbiegen</a:t>
            </a:r>
            <a:br>
              <a:rPr lang="de-DE" altLang="de-DE" sz="2800" b="1">
                <a:solidFill>
                  <a:srgbClr val="FF3300"/>
                </a:solidFill>
              </a:rPr>
            </a:br>
            <a:r>
              <a:rPr lang="de-DE" altLang="de-DE" sz="2400" b="1"/>
              <a:t>Blick zurück / Zeichengabe / Einspuren / Vortritt !</a:t>
            </a: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 flipV="1">
            <a:off x="5364163" y="5157788"/>
            <a:ext cx="576262" cy="1484312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H="1" flipV="1">
            <a:off x="3779838" y="4149725"/>
            <a:ext cx="1512887" cy="107950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5581650" y="1822450"/>
            <a:ext cx="3527425" cy="454025"/>
          </a:xfrm>
          <a:prstGeom prst="rect">
            <a:avLst/>
          </a:prstGeom>
          <a:solidFill>
            <a:srgbClr val="FFFF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de-DE" altLang="de-DE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Achtung = Vortritt!!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 rot="-3361015">
            <a:off x="395287" y="5084763"/>
            <a:ext cx="277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Feldweg</a:t>
            </a:r>
            <a:endParaRPr lang="de-DE" altLang="de-DE" sz="2400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V="1">
            <a:off x="3851275" y="3716338"/>
            <a:ext cx="144463" cy="43180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6634" name="Arc 10"/>
          <p:cNvSpPr>
            <a:spLocks/>
          </p:cNvSpPr>
          <p:nvPr/>
        </p:nvSpPr>
        <p:spPr bwMode="auto">
          <a:xfrm rot="485608">
            <a:off x="2841625" y="3592513"/>
            <a:ext cx="1225550" cy="628650"/>
          </a:xfrm>
          <a:custGeom>
            <a:avLst/>
            <a:gdLst>
              <a:gd name="G0" fmla="+- 8485 0 0"/>
              <a:gd name="G1" fmla="+- 21600 0 0"/>
              <a:gd name="G2" fmla="+- 21600 0 0"/>
              <a:gd name="T0" fmla="*/ 0 w 18164"/>
              <a:gd name="T1" fmla="*/ 1736 h 21600"/>
              <a:gd name="T2" fmla="*/ 18164 w 18164"/>
              <a:gd name="T3" fmla="*/ 2290 h 21600"/>
              <a:gd name="T4" fmla="*/ 8485 w 181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64" h="21600" fill="none" extrusionOk="0">
                <a:moveTo>
                  <a:pt x="0" y="1736"/>
                </a:moveTo>
                <a:cubicBezTo>
                  <a:pt x="2682" y="590"/>
                  <a:pt x="5568" y="-1"/>
                  <a:pt x="8485" y="0"/>
                </a:cubicBezTo>
                <a:cubicBezTo>
                  <a:pt x="11845" y="0"/>
                  <a:pt x="15159" y="784"/>
                  <a:pt x="18164" y="2289"/>
                </a:cubicBezTo>
              </a:path>
              <a:path w="18164" h="21600" stroke="0" extrusionOk="0">
                <a:moveTo>
                  <a:pt x="0" y="1736"/>
                </a:moveTo>
                <a:cubicBezTo>
                  <a:pt x="2682" y="590"/>
                  <a:pt x="5568" y="-1"/>
                  <a:pt x="8485" y="0"/>
                </a:cubicBezTo>
                <a:cubicBezTo>
                  <a:pt x="11845" y="0"/>
                  <a:pt x="15159" y="784"/>
                  <a:pt x="18164" y="2289"/>
                </a:cubicBezTo>
                <a:lnTo>
                  <a:pt x="8485" y="21600"/>
                </a:lnTo>
                <a:close/>
              </a:path>
            </a:pathLst>
          </a:custGeom>
          <a:noFill/>
          <a:ln w="57150">
            <a:solidFill>
              <a:srgbClr val="66FF33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4932363" y="3213100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Feldweg</a:t>
            </a:r>
            <a:endParaRPr lang="de-DE" altLang="de-DE" sz="2400"/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419475" y="6381750"/>
            <a:ext cx="568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i="1">
                <a:solidFill>
                  <a:srgbClr val="FFFF00"/>
                </a:solidFill>
              </a:rPr>
              <a:t>Verkehrsprävention Kapo Schwyz / Mai 2008 / reb</a:t>
            </a:r>
            <a:endParaRPr lang="de-DE" altLang="de-DE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 autoUpdateAnimBg="0"/>
      <p:bldP spid="26629" grpId="0" animBg="1"/>
      <p:bldP spid="26630" grpId="0" animBg="1"/>
      <p:bldP spid="26633" grpId="0" animBg="1"/>
      <p:bldP spid="266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0" name="Picture 12" descr="PICT00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 defTabSz="762000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 defTabSz="76200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defTabSz="76200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defTabSz="76200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defTabSz="76200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altLang="de-DE" sz="2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Radtest Arth /</a:t>
            </a:r>
            <a:r>
              <a:rPr lang="de-DE" altLang="de-DE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e-DE" altLang="de-DE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Zwischenposten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0" y="730250"/>
            <a:ext cx="9144000" cy="884238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2800" b="1">
                <a:solidFill>
                  <a:srgbClr val="FF3300"/>
                </a:solidFill>
              </a:rPr>
              <a:t>Rechtsabbiegen</a:t>
            </a:r>
            <a:br>
              <a:rPr lang="de-DE" altLang="de-DE" sz="2800" b="1">
                <a:solidFill>
                  <a:srgbClr val="FF3300"/>
                </a:solidFill>
              </a:rPr>
            </a:br>
            <a:r>
              <a:rPr lang="de-DE" altLang="de-DE" sz="2400" b="1"/>
              <a:t>Zeichengabe / Vortritt !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5148263" y="1700213"/>
            <a:ext cx="3527425" cy="363537"/>
          </a:xfrm>
          <a:prstGeom prst="rect">
            <a:avLst/>
          </a:prstGeom>
          <a:solidFill>
            <a:srgbClr val="FFFF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de-DE" altLang="de-DE" b="1">
                <a:effectLst>
                  <a:outerShdw blurRad="38100" dist="38100" dir="2700000" algn="tl">
                    <a:srgbClr val="FFFFFF"/>
                  </a:outerShdw>
                </a:effectLst>
              </a:rPr>
              <a:t>Achtung = Vortritt!!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 rot="-3361015">
            <a:off x="395287" y="5084763"/>
            <a:ext cx="277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Feldweg</a:t>
            </a:r>
            <a:endParaRPr lang="de-DE" altLang="de-DE" sz="2400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 flipV="1">
            <a:off x="4572000" y="3789363"/>
            <a:ext cx="1079500" cy="2879725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908175" y="2781300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Wegscheide</a:t>
            </a:r>
            <a:endParaRPr lang="de-DE" altLang="de-DE" sz="2400"/>
          </a:p>
        </p:txBody>
      </p:sp>
      <p:sp>
        <p:nvSpPr>
          <p:cNvPr id="27662" name="Arc 14"/>
          <p:cNvSpPr>
            <a:spLocks/>
          </p:cNvSpPr>
          <p:nvPr/>
        </p:nvSpPr>
        <p:spPr bwMode="auto">
          <a:xfrm rot="21114392" flipH="1">
            <a:off x="4572000" y="3429000"/>
            <a:ext cx="1512888" cy="628650"/>
          </a:xfrm>
          <a:custGeom>
            <a:avLst/>
            <a:gdLst>
              <a:gd name="G0" fmla="+- 8485 0 0"/>
              <a:gd name="G1" fmla="+- 21600 0 0"/>
              <a:gd name="G2" fmla="+- 21600 0 0"/>
              <a:gd name="T0" fmla="*/ 0 w 18164"/>
              <a:gd name="T1" fmla="*/ 1736 h 21600"/>
              <a:gd name="T2" fmla="*/ 18164 w 18164"/>
              <a:gd name="T3" fmla="*/ 2290 h 21600"/>
              <a:gd name="T4" fmla="*/ 8485 w 181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64" h="21600" fill="none" extrusionOk="0">
                <a:moveTo>
                  <a:pt x="0" y="1736"/>
                </a:moveTo>
                <a:cubicBezTo>
                  <a:pt x="2682" y="590"/>
                  <a:pt x="5568" y="-1"/>
                  <a:pt x="8485" y="0"/>
                </a:cubicBezTo>
                <a:cubicBezTo>
                  <a:pt x="11845" y="0"/>
                  <a:pt x="15159" y="784"/>
                  <a:pt x="18164" y="2289"/>
                </a:cubicBezTo>
              </a:path>
              <a:path w="18164" h="21600" stroke="0" extrusionOk="0">
                <a:moveTo>
                  <a:pt x="0" y="1736"/>
                </a:moveTo>
                <a:cubicBezTo>
                  <a:pt x="2682" y="590"/>
                  <a:pt x="5568" y="-1"/>
                  <a:pt x="8485" y="0"/>
                </a:cubicBezTo>
                <a:cubicBezTo>
                  <a:pt x="11845" y="0"/>
                  <a:pt x="15159" y="784"/>
                  <a:pt x="18164" y="2289"/>
                </a:cubicBezTo>
                <a:lnTo>
                  <a:pt x="8485" y="21600"/>
                </a:lnTo>
                <a:close/>
              </a:path>
            </a:pathLst>
          </a:custGeom>
          <a:noFill/>
          <a:ln w="57150">
            <a:solidFill>
              <a:srgbClr val="66FF33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3419475" y="6381750"/>
            <a:ext cx="568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i="1">
                <a:solidFill>
                  <a:srgbClr val="FFFF00"/>
                </a:solidFill>
              </a:rPr>
              <a:t>Verkehrsprävention Kapo Schwyz / Mai 2008 / reb</a:t>
            </a:r>
            <a:endParaRPr lang="de-DE" altLang="de-DE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 autoUpdateAnimBg="0"/>
      <p:bldP spid="27657" grpId="0" animBg="1"/>
      <p:bldP spid="276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3" name="Picture 11" descr="PICT00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 defTabSz="762000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 defTabSz="76200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defTabSz="76200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defTabSz="76200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defTabSz="76200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28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765175"/>
            <a:ext cx="9144000" cy="1249363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2800" b="1">
                <a:solidFill>
                  <a:srgbClr val="FF3300"/>
                </a:solidFill>
              </a:rPr>
              <a:t>Rechtsabbiegen                    RT-Arth!</a:t>
            </a:r>
            <a:br>
              <a:rPr lang="de-DE" altLang="de-DE" sz="2800" b="1">
                <a:solidFill>
                  <a:srgbClr val="FF3300"/>
                </a:solidFill>
              </a:rPr>
            </a:br>
            <a:r>
              <a:rPr lang="de-DE" altLang="de-DE" sz="2400" b="1"/>
              <a:t>Überfahrt Fussgängerstreifen  &amp;  Zeichengabe / Strasseneinfahrt „Radstreifen / Vortritt“ !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508625" y="2111375"/>
            <a:ext cx="3527425" cy="454025"/>
          </a:xfrm>
          <a:prstGeom prst="rect">
            <a:avLst/>
          </a:prstGeom>
          <a:solidFill>
            <a:srgbClr val="FFFF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de-DE" altLang="de-DE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Achtung = Vortritt!!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398588" y="2857500"/>
            <a:ext cx="277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Gotthardstrasse</a:t>
            </a:r>
            <a:endParaRPr lang="de-DE" altLang="de-DE" sz="2400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V="1">
            <a:off x="4500563" y="3789363"/>
            <a:ext cx="71437" cy="3068637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 rot="-1958336">
            <a:off x="0" y="4149725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Wegscheide</a:t>
            </a:r>
            <a:endParaRPr lang="de-DE" altLang="de-DE" sz="2400"/>
          </a:p>
        </p:txBody>
      </p:sp>
      <p:sp>
        <p:nvSpPr>
          <p:cNvPr id="28681" name="Arc 9"/>
          <p:cNvSpPr>
            <a:spLocks/>
          </p:cNvSpPr>
          <p:nvPr/>
        </p:nvSpPr>
        <p:spPr bwMode="auto">
          <a:xfrm rot="20858473" flipH="1">
            <a:off x="4740275" y="3349625"/>
            <a:ext cx="1512888" cy="2303463"/>
          </a:xfrm>
          <a:custGeom>
            <a:avLst/>
            <a:gdLst>
              <a:gd name="G0" fmla="+- 8485 0 0"/>
              <a:gd name="G1" fmla="+- 21600 0 0"/>
              <a:gd name="G2" fmla="+- 21600 0 0"/>
              <a:gd name="T0" fmla="*/ 0 w 18164"/>
              <a:gd name="T1" fmla="*/ 1736 h 21600"/>
              <a:gd name="T2" fmla="*/ 18164 w 18164"/>
              <a:gd name="T3" fmla="*/ 2290 h 21600"/>
              <a:gd name="T4" fmla="*/ 8485 w 181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64" h="21600" fill="none" extrusionOk="0">
                <a:moveTo>
                  <a:pt x="0" y="1736"/>
                </a:moveTo>
                <a:cubicBezTo>
                  <a:pt x="2682" y="590"/>
                  <a:pt x="5568" y="-1"/>
                  <a:pt x="8485" y="0"/>
                </a:cubicBezTo>
                <a:cubicBezTo>
                  <a:pt x="11845" y="0"/>
                  <a:pt x="15159" y="784"/>
                  <a:pt x="18164" y="2289"/>
                </a:cubicBezTo>
              </a:path>
              <a:path w="18164" h="21600" stroke="0" extrusionOk="0">
                <a:moveTo>
                  <a:pt x="0" y="1736"/>
                </a:moveTo>
                <a:cubicBezTo>
                  <a:pt x="2682" y="590"/>
                  <a:pt x="5568" y="-1"/>
                  <a:pt x="8485" y="0"/>
                </a:cubicBezTo>
                <a:cubicBezTo>
                  <a:pt x="11845" y="0"/>
                  <a:pt x="15159" y="784"/>
                  <a:pt x="18164" y="2289"/>
                </a:cubicBezTo>
                <a:lnTo>
                  <a:pt x="8485" y="21600"/>
                </a:lnTo>
                <a:close/>
              </a:path>
            </a:pathLst>
          </a:custGeom>
          <a:noFill/>
          <a:ln w="57150">
            <a:solidFill>
              <a:srgbClr val="66FF33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34925" y="65088"/>
            <a:ext cx="9047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CH" altLang="de-DE" sz="2800" b="1" i="1"/>
              <a:t>Posten 8:   Quartier „Wegscheide“ / Gotthardstrasse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3419475" y="6381750"/>
            <a:ext cx="568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i="1">
                <a:solidFill>
                  <a:srgbClr val="FFFF00"/>
                </a:solidFill>
              </a:rPr>
              <a:t>Verkehrsprävention Kapo Schwyz / Mai 2008 / reb</a:t>
            </a:r>
            <a:endParaRPr lang="de-DE" altLang="de-DE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 autoUpdateAnimBg="0"/>
      <p:bldP spid="28679" grpId="0" animBg="1"/>
      <p:bldP spid="286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6" name="Picture 10" descr="PICT00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 defTabSz="762000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 defTabSz="76200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defTabSz="76200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defTabSz="76200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defTabSz="76200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de-CH" altLang="de-DE" sz="2800" b="1" i="1">
                <a:solidFill>
                  <a:schemeClr val="tx1"/>
                </a:solidFill>
              </a:rPr>
              <a:t>Posten 9:   Gotthardstrasse /  Schulweg    RT-Arth!</a:t>
            </a:r>
            <a:endParaRPr lang="de-DE" altLang="de-DE" sz="2800" b="1" i="1">
              <a:solidFill>
                <a:schemeClr val="tx1"/>
              </a:solidFill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730250"/>
            <a:ext cx="9144000" cy="946150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800" b="1">
                <a:solidFill>
                  <a:srgbClr val="FF3300"/>
                </a:solidFill>
              </a:rPr>
              <a:t>              Rechtsabbiegen</a:t>
            </a:r>
            <a:br>
              <a:rPr lang="de-DE" altLang="de-DE" sz="2800" b="1">
                <a:solidFill>
                  <a:srgbClr val="FF3300"/>
                </a:solidFill>
              </a:rPr>
            </a:br>
            <a:r>
              <a:rPr lang="de-DE" altLang="de-DE" sz="2800" b="1">
                <a:solidFill>
                  <a:srgbClr val="FF3300"/>
                </a:solidFill>
              </a:rPr>
              <a:t>                          </a:t>
            </a:r>
            <a:r>
              <a:rPr lang="de-DE" altLang="de-DE" sz="2400" b="1"/>
              <a:t>Überfahrt Trottoir !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971550" y="1700213"/>
            <a:ext cx="3024188" cy="454025"/>
          </a:xfrm>
          <a:prstGeom prst="rect">
            <a:avLst/>
          </a:prstGeom>
          <a:solidFill>
            <a:srgbClr val="FFFF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de-DE" altLang="de-DE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Achtung = Vortritt!!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 rot="-23779808">
            <a:off x="323850" y="3500438"/>
            <a:ext cx="277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Gotthardstrasse</a:t>
            </a:r>
            <a:endParaRPr lang="de-DE" altLang="de-DE" sz="2400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V="1">
            <a:off x="7596188" y="3068638"/>
            <a:ext cx="0" cy="3789362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 rot="-1958336">
            <a:off x="7812088" y="1412875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Schulweg</a:t>
            </a:r>
            <a:endParaRPr lang="de-DE" altLang="de-DE" sz="2400"/>
          </a:p>
        </p:txBody>
      </p:sp>
      <p:sp>
        <p:nvSpPr>
          <p:cNvPr id="29705" name="Arc 9"/>
          <p:cNvSpPr>
            <a:spLocks/>
          </p:cNvSpPr>
          <p:nvPr/>
        </p:nvSpPr>
        <p:spPr bwMode="auto">
          <a:xfrm rot="20483414" flipH="1">
            <a:off x="7624763" y="2527300"/>
            <a:ext cx="1706562" cy="979488"/>
          </a:xfrm>
          <a:custGeom>
            <a:avLst/>
            <a:gdLst>
              <a:gd name="G0" fmla="+- 8485 0 0"/>
              <a:gd name="G1" fmla="+- 21600 0 0"/>
              <a:gd name="G2" fmla="+- 21600 0 0"/>
              <a:gd name="T0" fmla="*/ 0 w 18164"/>
              <a:gd name="T1" fmla="*/ 1736 h 21600"/>
              <a:gd name="T2" fmla="*/ 18164 w 18164"/>
              <a:gd name="T3" fmla="*/ 2290 h 21600"/>
              <a:gd name="T4" fmla="*/ 8485 w 181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64" h="21600" fill="none" extrusionOk="0">
                <a:moveTo>
                  <a:pt x="0" y="1736"/>
                </a:moveTo>
                <a:cubicBezTo>
                  <a:pt x="2682" y="590"/>
                  <a:pt x="5568" y="-1"/>
                  <a:pt x="8485" y="0"/>
                </a:cubicBezTo>
                <a:cubicBezTo>
                  <a:pt x="11845" y="0"/>
                  <a:pt x="15159" y="784"/>
                  <a:pt x="18164" y="2289"/>
                </a:cubicBezTo>
              </a:path>
              <a:path w="18164" h="21600" stroke="0" extrusionOk="0">
                <a:moveTo>
                  <a:pt x="0" y="1736"/>
                </a:moveTo>
                <a:cubicBezTo>
                  <a:pt x="2682" y="590"/>
                  <a:pt x="5568" y="-1"/>
                  <a:pt x="8485" y="0"/>
                </a:cubicBezTo>
                <a:cubicBezTo>
                  <a:pt x="11845" y="0"/>
                  <a:pt x="15159" y="784"/>
                  <a:pt x="18164" y="2289"/>
                </a:cubicBezTo>
                <a:lnTo>
                  <a:pt x="8485" y="21600"/>
                </a:lnTo>
                <a:close/>
              </a:path>
            </a:pathLst>
          </a:custGeom>
          <a:noFill/>
          <a:ln w="57150">
            <a:solidFill>
              <a:srgbClr val="66FF33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 rot="-20595201">
            <a:off x="5716588" y="1741488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Trottoir</a:t>
            </a:r>
            <a:endParaRPr lang="de-DE" altLang="de-DE" sz="2400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419475" y="6381750"/>
            <a:ext cx="568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i="1">
                <a:solidFill>
                  <a:srgbClr val="FFFF00"/>
                </a:solidFill>
              </a:rPr>
              <a:t>Verkehrsprävention Kapo Schwyz / April 2009</a:t>
            </a:r>
            <a:endParaRPr lang="de-DE" altLang="de-DE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 autoUpdateAnimBg="0"/>
      <p:bldP spid="29703" grpId="0" animBg="1"/>
      <p:bldP spid="297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7772400" cy="1470025"/>
          </a:xfrm>
        </p:spPr>
        <p:txBody>
          <a:bodyPr/>
          <a:lstStyle/>
          <a:p>
            <a:r>
              <a:rPr lang="de-CH" dirty="0" smtClean="0"/>
              <a:t>Die Manöver beim Radfahren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1652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FF0000"/>
                </a:solidFill>
              </a:rPr>
              <a:t>Vor jedem Manöver</a:t>
            </a:r>
            <a:endParaRPr lang="de-CH" dirty="0"/>
          </a:p>
        </p:txBody>
      </p:sp>
      <p:sp>
        <p:nvSpPr>
          <p:cNvPr id="4" name="Untertitel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de-DE" sz="2800" dirty="0" smtClean="0">
              <a:solidFill>
                <a:srgbClr val="FF0000"/>
              </a:solidFill>
            </a:endParaRPr>
          </a:p>
          <a:p>
            <a:pPr marL="514350" indent="-51435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de-DE" sz="2800" dirty="0" smtClean="0"/>
              <a:t>Blick zurück!!!!!!!!</a:t>
            </a:r>
          </a:p>
        </p:txBody>
      </p:sp>
    </p:spTree>
    <p:extLst>
      <p:ext uri="{BB962C8B-B14F-4D97-AF65-F5344CB8AC3E}">
        <p14:creationId xmlns:p14="http://schemas.microsoft.com/office/powerpoint/2010/main" val="326883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Rechtsabbiegen</a:t>
            </a:r>
            <a:endParaRPr lang="de-CH" dirty="0"/>
          </a:p>
        </p:txBody>
      </p:sp>
      <p:sp>
        <p:nvSpPr>
          <p:cNvPr id="4" name="Untertitel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de-DE" sz="2800" dirty="0" smtClean="0">
              <a:solidFill>
                <a:srgbClr val="FF0000"/>
              </a:solidFill>
            </a:endParaRPr>
          </a:p>
          <a:p>
            <a:pPr marL="514350" indent="-51435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de-DE" sz="2800" dirty="0" smtClean="0"/>
              <a:t>Blick zurück</a:t>
            </a:r>
          </a:p>
          <a:p>
            <a:pPr marL="514350" indent="-51435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de-DE" sz="2800" dirty="0" smtClean="0"/>
              <a:t>Zeichengabe</a:t>
            </a:r>
          </a:p>
          <a:p>
            <a:pPr marL="514350" indent="-51435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de-DE" sz="2800" dirty="0" smtClean="0"/>
              <a:t>Abbiegen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91843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Linksabbiegen</a:t>
            </a:r>
            <a:endParaRPr lang="de-CH" dirty="0"/>
          </a:p>
        </p:txBody>
      </p:sp>
      <p:sp>
        <p:nvSpPr>
          <p:cNvPr id="4" name="Untertitel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de-DE" sz="2800" dirty="0" smtClean="0">
              <a:solidFill>
                <a:srgbClr val="FF0000"/>
              </a:solidFill>
            </a:endParaRPr>
          </a:p>
          <a:p>
            <a:pPr marL="514350" indent="-51435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de-DE" sz="2800" dirty="0" smtClean="0"/>
              <a:t>Blick zurück</a:t>
            </a:r>
          </a:p>
          <a:p>
            <a:pPr marL="514350" indent="-51435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de-DE" sz="2800" dirty="0" smtClean="0"/>
              <a:t>Zeichengabe</a:t>
            </a:r>
          </a:p>
          <a:p>
            <a:pPr marL="514350" indent="-51435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de-DE" sz="2800" dirty="0" err="1" smtClean="0"/>
              <a:t>Einspuren</a:t>
            </a:r>
            <a:endParaRPr lang="de-DE" sz="2800" dirty="0" smtClean="0"/>
          </a:p>
          <a:p>
            <a:pPr marL="514350" indent="-51435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de-DE" sz="2800" dirty="0" smtClean="0"/>
              <a:t>Blick nochmals zurück</a:t>
            </a:r>
          </a:p>
          <a:p>
            <a:pPr marL="514350" indent="-51435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de-DE" sz="2800" dirty="0" smtClean="0"/>
              <a:t>Vortritt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09366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FF0000"/>
                </a:solidFill>
              </a:rPr>
              <a:t>Einspurstrecke</a:t>
            </a:r>
            <a:endParaRPr lang="de-CH" dirty="0"/>
          </a:p>
        </p:txBody>
      </p:sp>
      <p:sp>
        <p:nvSpPr>
          <p:cNvPr id="4" name="Untertitel 2"/>
          <p:cNvSpPr>
            <a:spLocks noGrp="1"/>
          </p:cNvSpPr>
          <p:nvPr>
            <p:ph idx="1"/>
          </p:nvPr>
        </p:nvSpPr>
        <p:spPr>
          <a:xfrm>
            <a:off x="1475656" y="1600200"/>
            <a:ext cx="7488832" cy="4525963"/>
          </a:xfrm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de-DE" sz="2800" dirty="0" smtClean="0">
              <a:solidFill>
                <a:srgbClr val="FF0000"/>
              </a:solidFill>
            </a:endParaRPr>
          </a:p>
          <a:p>
            <a:pPr marL="514350" indent="-51435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de-DE" sz="2800" dirty="0" smtClean="0"/>
              <a:t>Blick zurück</a:t>
            </a:r>
          </a:p>
          <a:p>
            <a:pPr marL="514350" indent="-51435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de-DE" sz="2800" dirty="0" smtClean="0"/>
              <a:t>Zeichengabe</a:t>
            </a:r>
          </a:p>
          <a:p>
            <a:pPr marL="514350" indent="-51435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de-DE" sz="2800" dirty="0" err="1" smtClean="0"/>
              <a:t>Einspuren</a:t>
            </a:r>
            <a:r>
              <a:rPr lang="de-DE" sz="2800" dirty="0" smtClean="0"/>
              <a:t> rechts in der </a:t>
            </a:r>
            <a:r>
              <a:rPr lang="de-DE" sz="2800" dirty="0" err="1" smtClean="0"/>
              <a:t>Einspurstrecke</a:t>
            </a:r>
            <a:endParaRPr lang="de-DE" sz="2800" dirty="0" smtClean="0"/>
          </a:p>
          <a:p>
            <a:pPr marL="514350" indent="-51435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de-DE" sz="2800" dirty="0" smtClean="0"/>
              <a:t>Blick nochmals zurück</a:t>
            </a:r>
          </a:p>
          <a:p>
            <a:pPr marL="514350" indent="-51435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de-DE" sz="2800" dirty="0" smtClean="0"/>
              <a:t>Vortritt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23111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Kreisel</a:t>
            </a:r>
            <a:endParaRPr lang="de-CH" dirty="0"/>
          </a:p>
        </p:txBody>
      </p:sp>
      <p:sp>
        <p:nvSpPr>
          <p:cNvPr id="4" name="Untertitel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de-DE" sz="2800" dirty="0" smtClean="0">
              <a:solidFill>
                <a:srgbClr val="FF0000"/>
              </a:solidFill>
            </a:endParaRPr>
          </a:p>
          <a:p>
            <a:pPr marL="514350" indent="-514350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de-DE" sz="2800" dirty="0" smtClean="0"/>
              <a:t>Blick </a:t>
            </a:r>
            <a:r>
              <a:rPr lang="de-DE" sz="2800" dirty="0"/>
              <a:t>zurück</a:t>
            </a:r>
            <a:br>
              <a:rPr lang="de-DE" sz="2800" dirty="0"/>
            </a:br>
            <a:r>
              <a:rPr lang="de-DE" sz="2800" dirty="0" smtClean="0"/>
              <a:t>(Leichtes </a:t>
            </a:r>
            <a:r>
              <a:rPr lang="de-DE" sz="2800" dirty="0"/>
              <a:t>Armzeichen ist </a:t>
            </a:r>
            <a:r>
              <a:rPr lang="de-DE" sz="2800" dirty="0" smtClean="0"/>
              <a:t>erlaubt)</a:t>
            </a:r>
            <a:endParaRPr lang="de-DE" sz="2800" dirty="0"/>
          </a:p>
          <a:p>
            <a:pPr marL="514350" indent="-51435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de-DE" sz="2800" dirty="0" smtClean="0"/>
              <a:t>gegen die Mitte meiner Fahrspur</a:t>
            </a:r>
          </a:p>
          <a:p>
            <a:pPr marL="514350" indent="-51435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de-DE" sz="2800" dirty="0" smtClean="0"/>
              <a:t>Vortritt</a:t>
            </a:r>
          </a:p>
          <a:p>
            <a:pPr marL="514350" indent="-51435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de-DE" sz="2800" dirty="0" smtClean="0"/>
              <a:t>In der Mitte des Kreisels fahren</a:t>
            </a:r>
          </a:p>
          <a:p>
            <a:pPr marL="514350" indent="-51435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de-DE" sz="2800" dirty="0" smtClean="0"/>
              <a:t>vor der Ausfahrt Handzeichen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65520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ICT0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 defTabSz="762000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 defTabSz="76200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defTabSz="76200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defTabSz="76200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defTabSz="76200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CH" altLang="de-DE" sz="2800" b="1" i="1">
                <a:solidFill>
                  <a:srgbClr val="000000"/>
                </a:solidFill>
              </a:rPr>
              <a:t/>
            </a:r>
            <a:br>
              <a:rPr lang="de-CH" altLang="de-DE" sz="2800" b="1" i="1">
                <a:solidFill>
                  <a:srgbClr val="000000"/>
                </a:solidFill>
              </a:rPr>
            </a:br>
            <a:r>
              <a:rPr lang="de-CH" altLang="de-DE" sz="2800" b="1" i="1">
                <a:solidFill>
                  <a:srgbClr val="000000"/>
                </a:solidFill>
              </a:rPr>
              <a:t>Posten 1:  Bahnhofstrasse / „alte“ POST – RT-Arth !</a:t>
            </a:r>
            <a:r>
              <a:rPr lang="de-CH" altLang="de-DE" sz="2400" b="1" i="1">
                <a:solidFill>
                  <a:srgbClr val="000000"/>
                </a:solidFill>
              </a:rPr>
              <a:t> </a:t>
            </a:r>
            <a:br>
              <a:rPr lang="de-CH" altLang="de-DE" sz="2400" b="1" i="1">
                <a:solidFill>
                  <a:srgbClr val="000000"/>
                </a:solidFill>
              </a:rPr>
            </a:br>
            <a:endParaRPr lang="de-DE" altLang="de-DE" sz="2400" b="1" i="1">
              <a:solidFill>
                <a:srgbClr val="000000"/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730250"/>
            <a:ext cx="9144000" cy="884238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2800" b="1">
                <a:solidFill>
                  <a:srgbClr val="FF3300"/>
                </a:solidFill>
              </a:rPr>
              <a:t>Linksabbiegen / Kurvenschneiden</a:t>
            </a:r>
            <a:br>
              <a:rPr lang="de-DE" altLang="de-DE" sz="2800" b="1">
                <a:solidFill>
                  <a:srgbClr val="FF3300"/>
                </a:solidFill>
              </a:rPr>
            </a:br>
            <a:r>
              <a:rPr lang="de-DE" altLang="de-DE" b="1">
                <a:solidFill>
                  <a:srgbClr val="FF3300"/>
                </a:solidFill>
              </a:rPr>
              <a:t> </a:t>
            </a:r>
            <a:r>
              <a:rPr lang="de-DE" altLang="de-DE" sz="2400" b="1"/>
              <a:t>Blick zurück / Zeichengabe / Einspuren /  Vortritt !</a:t>
            </a: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 flipV="1">
            <a:off x="6596063" y="5207000"/>
            <a:ext cx="855662" cy="165100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H="1" flipV="1">
            <a:off x="4787900" y="4508500"/>
            <a:ext cx="1655763" cy="62230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4643438" y="3500438"/>
            <a:ext cx="355600" cy="93980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 rot="-23180361">
            <a:off x="827088" y="3933825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Trottoir</a:t>
            </a:r>
            <a:endParaRPr lang="de-DE" altLang="de-DE" sz="2400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 rot="-2529857">
            <a:off x="369888" y="5168900"/>
            <a:ext cx="3027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Bahnhofstrasse</a:t>
            </a:r>
            <a:endParaRPr lang="de-DE" altLang="de-DE" sz="2400"/>
          </a:p>
        </p:txBody>
      </p:sp>
      <p:sp>
        <p:nvSpPr>
          <p:cNvPr id="18442" name="Arc 10"/>
          <p:cNvSpPr>
            <a:spLocks/>
          </p:cNvSpPr>
          <p:nvPr/>
        </p:nvSpPr>
        <p:spPr bwMode="auto">
          <a:xfrm>
            <a:off x="3132138" y="3213100"/>
            <a:ext cx="1871662" cy="152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66FF33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5148263" y="1700213"/>
            <a:ext cx="2879725" cy="638175"/>
          </a:xfrm>
          <a:prstGeom prst="rect">
            <a:avLst/>
          </a:prstGeom>
          <a:solidFill>
            <a:srgbClr val="FFFF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de-DE" altLang="de-DE" b="1">
                <a:effectLst>
                  <a:outerShdw blurRad="38100" dist="38100" dir="2700000" algn="tl">
                    <a:srgbClr val="FFFFFF"/>
                  </a:outerShdw>
                </a:effectLst>
              </a:rPr>
              <a:t>Achtung = Gegenverkehr/Vortritt</a:t>
            </a:r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 rot="11807466">
            <a:off x="4619625" y="3781425"/>
            <a:ext cx="382588" cy="368300"/>
          </a:xfrm>
          <a:prstGeom prst="triangle">
            <a:avLst>
              <a:gd name="adj" fmla="val 49995"/>
            </a:avLst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3419475" y="6381750"/>
            <a:ext cx="568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i="1">
                <a:solidFill>
                  <a:srgbClr val="FFFF00"/>
                </a:solidFill>
              </a:rPr>
              <a:t>Verkehrsprävention Kapo Schwyz / Mai 2008 / reb</a:t>
            </a:r>
            <a:endParaRPr lang="de-DE" altLang="de-DE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 autoUpdateAnimBg="0"/>
      <p:bldP spid="18437" grpId="0" animBg="1"/>
      <p:bldP spid="18438" grpId="0" animBg="1"/>
      <p:bldP spid="18439" grpId="0" animBg="1"/>
      <p:bldP spid="18442" grpId="0" animBg="1"/>
      <p:bldP spid="184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9" name="Picture 13" descr="PICT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 defTabSz="762000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 defTabSz="76200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defTabSz="76200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defTabSz="76200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defTabSz="76200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defTabSz="762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de-CH" altLang="de-DE" sz="2800" b="1" i="1">
                <a:solidFill>
                  <a:srgbClr val="000000"/>
                </a:solidFill>
              </a:rPr>
              <a:t/>
            </a:r>
            <a:br>
              <a:rPr lang="de-CH" altLang="de-DE" sz="2800" b="1" i="1">
                <a:solidFill>
                  <a:srgbClr val="000000"/>
                </a:solidFill>
              </a:rPr>
            </a:br>
            <a:r>
              <a:rPr lang="de-CH" altLang="de-DE" sz="2800" b="1" i="1">
                <a:solidFill>
                  <a:srgbClr val="000000"/>
                </a:solidFill>
              </a:rPr>
              <a:t>Posten 2:  Bahnhofstrasse / Zugerstrasse</a:t>
            </a:r>
            <a:r>
              <a:rPr lang="de-CH" altLang="de-DE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CH" altLang="de-DE" sz="2800" b="1" i="1">
                <a:solidFill>
                  <a:srgbClr val="000000"/>
                </a:solidFill>
              </a:rPr>
              <a:t>RT-Arth !</a:t>
            </a:r>
            <a:r>
              <a:rPr lang="de-CH" altLang="de-DE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de-CH" altLang="de-DE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de-DE" altLang="de-DE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730250"/>
            <a:ext cx="9144000" cy="884238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2800" b="1">
                <a:solidFill>
                  <a:srgbClr val="FF3300"/>
                </a:solidFill>
              </a:rPr>
              <a:t>Linksabbiegen od. Fussgängerstreifen !</a:t>
            </a:r>
            <a:br>
              <a:rPr lang="de-DE" altLang="de-DE" sz="2800" b="1">
                <a:solidFill>
                  <a:srgbClr val="FF3300"/>
                </a:solidFill>
              </a:rPr>
            </a:br>
            <a:r>
              <a:rPr lang="de-DE" altLang="de-DE" b="1">
                <a:solidFill>
                  <a:srgbClr val="FF3300"/>
                </a:solidFill>
              </a:rPr>
              <a:t> </a:t>
            </a:r>
            <a:r>
              <a:rPr lang="de-DE" altLang="de-DE" sz="2400" b="1"/>
              <a:t>Blick zurück / Zeichengabe / Einspuren /  Vortritt !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H="1" flipV="1">
            <a:off x="5867400" y="5445125"/>
            <a:ext cx="720725" cy="1223963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 flipV="1">
            <a:off x="4643438" y="4652963"/>
            <a:ext cx="1223962" cy="83820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4643438" y="4005263"/>
            <a:ext cx="73025" cy="64770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 rot="-23180361">
            <a:off x="827088" y="3933825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Trottoir</a:t>
            </a:r>
            <a:endParaRPr lang="de-DE" altLang="de-DE" sz="2400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 rot="-2529857">
            <a:off x="369888" y="5168900"/>
            <a:ext cx="3027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Bahnhofstrasse</a:t>
            </a:r>
            <a:endParaRPr lang="de-DE" altLang="de-DE" sz="2400"/>
          </a:p>
        </p:txBody>
      </p:sp>
      <p:sp>
        <p:nvSpPr>
          <p:cNvPr id="19466" name="Arc 10"/>
          <p:cNvSpPr>
            <a:spLocks/>
          </p:cNvSpPr>
          <p:nvPr/>
        </p:nvSpPr>
        <p:spPr bwMode="auto">
          <a:xfrm rot="-269390">
            <a:off x="2409825" y="3670300"/>
            <a:ext cx="2305050" cy="407988"/>
          </a:xfrm>
          <a:custGeom>
            <a:avLst/>
            <a:gdLst>
              <a:gd name="G0" fmla="+- 2959 0 0"/>
              <a:gd name="G1" fmla="+- 21600 0 0"/>
              <a:gd name="G2" fmla="+- 21600 0 0"/>
              <a:gd name="T0" fmla="*/ 0 w 24559"/>
              <a:gd name="T1" fmla="*/ 204 h 21600"/>
              <a:gd name="T2" fmla="*/ 24559 w 24559"/>
              <a:gd name="T3" fmla="*/ 21600 h 21600"/>
              <a:gd name="T4" fmla="*/ 2959 w 2455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559" h="21600" fill="none" extrusionOk="0">
                <a:moveTo>
                  <a:pt x="-1" y="203"/>
                </a:moveTo>
                <a:cubicBezTo>
                  <a:pt x="980" y="68"/>
                  <a:pt x="1969" y="-1"/>
                  <a:pt x="2959" y="0"/>
                </a:cubicBezTo>
                <a:cubicBezTo>
                  <a:pt x="14888" y="0"/>
                  <a:pt x="24559" y="9670"/>
                  <a:pt x="24559" y="21600"/>
                </a:cubicBezTo>
              </a:path>
              <a:path w="24559" h="21600" stroke="0" extrusionOk="0">
                <a:moveTo>
                  <a:pt x="-1" y="203"/>
                </a:moveTo>
                <a:cubicBezTo>
                  <a:pt x="980" y="68"/>
                  <a:pt x="1969" y="-1"/>
                  <a:pt x="2959" y="0"/>
                </a:cubicBezTo>
                <a:cubicBezTo>
                  <a:pt x="14888" y="0"/>
                  <a:pt x="24559" y="9670"/>
                  <a:pt x="24559" y="21600"/>
                </a:cubicBezTo>
                <a:lnTo>
                  <a:pt x="2959" y="21600"/>
                </a:lnTo>
                <a:close/>
              </a:path>
            </a:pathLst>
          </a:custGeom>
          <a:noFill/>
          <a:ln w="57150">
            <a:solidFill>
              <a:srgbClr val="66FF33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5148263" y="1700213"/>
            <a:ext cx="2879725" cy="638175"/>
          </a:xfrm>
          <a:prstGeom prst="rect">
            <a:avLst/>
          </a:prstGeom>
          <a:solidFill>
            <a:srgbClr val="FFFF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de-DE" altLang="de-DE" b="1">
                <a:effectLst>
                  <a:outerShdw blurRad="38100" dist="38100" dir="2700000" algn="tl">
                    <a:srgbClr val="FFFFFF"/>
                  </a:outerShdw>
                </a:effectLst>
              </a:rPr>
              <a:t>Achtung = Spiegel beachten</a:t>
            </a: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H="1">
            <a:off x="4140200" y="2276475"/>
            <a:ext cx="1008063" cy="5762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9471" name="Oval 15"/>
          <p:cNvSpPr>
            <a:spLocks noChangeArrowheads="1"/>
          </p:cNvSpPr>
          <p:nvPr/>
        </p:nvSpPr>
        <p:spPr bwMode="auto">
          <a:xfrm>
            <a:off x="3708400" y="2636838"/>
            <a:ext cx="504825" cy="57626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3419475" y="6381750"/>
            <a:ext cx="568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i="1">
                <a:solidFill>
                  <a:srgbClr val="FFFF00"/>
                </a:solidFill>
              </a:rPr>
              <a:t>Verkehrsprävention Kapo Schwyz / Mai 2008 / reb</a:t>
            </a:r>
            <a:endParaRPr lang="de-DE" altLang="de-DE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 autoUpdateAnimBg="0"/>
      <p:bldP spid="19461" grpId="0" animBg="1"/>
      <p:bldP spid="19462" grpId="0" animBg="1"/>
      <p:bldP spid="19463" grpId="0" animBg="1"/>
      <p:bldP spid="19466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Office PowerPoint</Application>
  <PresentationFormat>Bildschirmpräsentation (4:3)</PresentationFormat>
  <Paragraphs>110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Standarddesign</vt:lpstr>
      <vt:lpstr>PowerPoint-Präsentation</vt:lpstr>
      <vt:lpstr>Die Manöver beim Radfahren</vt:lpstr>
      <vt:lpstr>Vor jedem Manöver</vt:lpstr>
      <vt:lpstr>Rechtsabbiegen</vt:lpstr>
      <vt:lpstr>Linksabbiegen</vt:lpstr>
      <vt:lpstr>Einspurstrecke</vt:lpstr>
      <vt:lpstr>Kreisel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Kapo Schwyz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Heinzer Andreas</dc:creator>
  <cp:lastModifiedBy>Kenel Petra</cp:lastModifiedBy>
  <cp:revision>94</cp:revision>
  <dcterms:created xsi:type="dcterms:W3CDTF">2006-03-13T07:16:48Z</dcterms:created>
  <dcterms:modified xsi:type="dcterms:W3CDTF">2016-02-24T14:25:11Z</dcterms:modified>
</cp:coreProperties>
</file>