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81" r:id="rId4"/>
    <p:sldId id="288" r:id="rId5"/>
    <p:sldId id="282" r:id="rId6"/>
    <p:sldId id="283" r:id="rId7"/>
    <p:sldId id="284" r:id="rId8"/>
    <p:sldId id="285" r:id="rId9"/>
    <p:sldId id="286" r:id="rId10"/>
    <p:sldId id="287" r:id="rId11"/>
    <p:sldId id="258" r:id="rId12"/>
    <p:sldId id="259" r:id="rId13"/>
    <p:sldId id="260" r:id="rId14"/>
    <p:sldId id="261" r:id="rId15"/>
    <p:sldId id="262" r:id="rId16"/>
    <p:sldId id="266" r:id="rId17"/>
    <p:sldId id="267" r:id="rId18"/>
    <p:sldId id="268" r:id="rId19"/>
    <p:sldId id="270" r:id="rId20"/>
    <p:sldId id="271" r:id="rId21"/>
    <p:sldId id="273" r:id="rId22"/>
    <p:sldId id="290" r:id="rId23"/>
    <p:sldId id="274" r:id="rId24"/>
    <p:sldId id="292" r:id="rId25"/>
    <p:sldId id="275" r:id="rId26"/>
    <p:sldId id="291" r:id="rId27"/>
    <p:sldId id="279" r:id="rId28"/>
    <p:sldId id="280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F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89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42C7-B749-4D56-831E-C7CDF594AA2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617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F1FC-6AD8-4FC9-9600-0221B1B53B1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102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AC97-7549-4572-9747-3984F486E63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3415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0772A-8805-476C-B030-5002091E9B79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0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582AB-C012-4B36-A7AE-AA618E66BDF8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2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F2FF2-0DC2-4A87-ABD4-2B8B68614BDD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35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F85D8-CDEE-4925-9C96-64CE815809D1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DBE11-D023-4E48-B247-AD2C74F18996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92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25A84-0F40-4E59-864C-E6AF038DC12C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27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4E976-013B-4065-9D83-EDF8B0D55573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3264-4B3F-4FAD-BA7B-4A5F44CB19F7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8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888A-E57A-4BEC-A994-4DCD11D48EF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4680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BBC15-076A-4ADF-9CFE-50814EAABA56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5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7645A-D829-48F3-9111-84A9E00944DC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36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8C40C-A3AD-4F37-AED5-DF81C3F1527C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50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A633D-2865-4189-A399-96C733D677E3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73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F360A-933A-4615-A704-30911C041344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58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63DC3-B96F-4EC8-9749-4DD8C76A4454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24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E5890-80C9-4183-B19E-34678A56B895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39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D9218-1C22-468B-9A3B-E406D4A9A0E8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40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8FD9F-9446-43A3-A2E0-DD53803769F8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93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C8DD2-A7D6-4F17-A33E-8284B2F63AEE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6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AEDF-4892-4475-AF1C-7B18B53CE22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1169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B9E7D-A748-471B-9B0D-18B098AD4FF0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45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CABB7-DA10-4D61-96B7-E3AA2C8F0DC8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4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F7881-8E3A-4728-B65F-3A82A2609830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97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9DF54-6E58-48F1-83E7-EF7383C0DA97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6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8510-5C02-45B3-8864-35806894CF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070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D9FD-A2E5-4028-BF91-21881DDE342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657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C888-90E6-4680-9E28-D16F24E7636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119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6AC63-D411-40A8-9AFC-E823286702A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083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0D9F-B727-4E3D-BED3-68DB9C2A252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471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035EB-7C96-4E8F-B1B3-CB1FD808AD3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195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C44C8-BCA3-4403-A022-7F2145D59AA0}" type="slidenum">
              <a:rPr lang="de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982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F18D6E7-3AF1-465B-9C7F-AE0454164D31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1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8486E3-6CB6-4F6B-8D37-86828AA04E3F}" type="slidenum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2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.ch/" TargetMode="Externa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polizeipraevention.ch/tl_files/pdf/Kind_und_Velo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9" name="Picture 7" descr="brun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7761288" y="2393950"/>
            <a:ext cx="846137" cy="393700"/>
          </a:xfrm>
          <a:prstGeom prst="rect">
            <a:avLst/>
          </a:prstGeom>
          <a:solidFill>
            <a:srgbClr val="00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Start und Ziel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Radtest Brunnen</a:t>
            </a:r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 flipV="1">
            <a:off x="8069263" y="2173288"/>
            <a:ext cx="76200" cy="22066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5" name="Freeform 13"/>
          <p:cNvSpPr>
            <a:spLocks/>
          </p:cNvSpPr>
          <p:nvPr/>
        </p:nvSpPr>
        <p:spPr bwMode="auto">
          <a:xfrm>
            <a:off x="1936750" y="479748"/>
            <a:ext cx="7239859" cy="5428926"/>
          </a:xfrm>
          <a:custGeom>
            <a:avLst/>
            <a:gdLst>
              <a:gd name="T0" fmla="*/ 3672 w 3672"/>
              <a:gd name="T1" fmla="*/ 780 h 3156"/>
              <a:gd name="T2" fmla="*/ 3552 w 3672"/>
              <a:gd name="T3" fmla="*/ 666 h 3156"/>
              <a:gd name="T4" fmla="*/ 3036 w 3672"/>
              <a:gd name="T5" fmla="*/ 1230 h 3156"/>
              <a:gd name="T6" fmla="*/ 2790 w 3672"/>
              <a:gd name="T7" fmla="*/ 1308 h 3156"/>
              <a:gd name="T8" fmla="*/ 2562 w 3672"/>
              <a:gd name="T9" fmla="*/ 1512 h 3156"/>
              <a:gd name="T10" fmla="*/ 2460 w 3672"/>
              <a:gd name="T11" fmla="*/ 1122 h 3156"/>
              <a:gd name="T12" fmla="*/ 2022 w 3672"/>
              <a:gd name="T13" fmla="*/ 144 h 3156"/>
              <a:gd name="T14" fmla="*/ 1566 w 3672"/>
              <a:gd name="T15" fmla="*/ 0 h 3156"/>
              <a:gd name="T16" fmla="*/ 432 w 3672"/>
              <a:gd name="T17" fmla="*/ 600 h 3156"/>
              <a:gd name="T18" fmla="*/ 606 w 3672"/>
              <a:gd name="T19" fmla="*/ 840 h 3156"/>
              <a:gd name="T20" fmla="*/ 972 w 3672"/>
              <a:gd name="T21" fmla="*/ 1092 h 3156"/>
              <a:gd name="T22" fmla="*/ 480 w 3672"/>
              <a:gd name="T23" fmla="*/ 1386 h 3156"/>
              <a:gd name="T24" fmla="*/ 36 w 3672"/>
              <a:gd name="T25" fmla="*/ 1830 h 3156"/>
              <a:gd name="T26" fmla="*/ 576 w 3672"/>
              <a:gd name="T27" fmla="*/ 2232 h 3156"/>
              <a:gd name="T28" fmla="*/ 0 w 3672"/>
              <a:gd name="T29" fmla="*/ 2616 h 3156"/>
              <a:gd name="T30" fmla="*/ 588 w 3672"/>
              <a:gd name="T31" fmla="*/ 3042 h 3156"/>
              <a:gd name="T32" fmla="*/ 1278 w 3672"/>
              <a:gd name="T33" fmla="*/ 2772 h 3156"/>
              <a:gd name="T34" fmla="*/ 1704 w 3672"/>
              <a:gd name="T35" fmla="*/ 3156 h 3156"/>
              <a:gd name="T36" fmla="*/ 2418 w 3672"/>
              <a:gd name="T37" fmla="*/ 1644 h 3156"/>
              <a:gd name="T38" fmla="*/ 2832 w 3672"/>
              <a:gd name="T39" fmla="*/ 1266 h 3156"/>
              <a:gd name="T40" fmla="*/ 3000 w 3672"/>
              <a:gd name="T41" fmla="*/ 1206 h 3156"/>
              <a:gd name="T42" fmla="*/ 3546 w 3672"/>
              <a:gd name="T43" fmla="*/ 630 h 3156"/>
              <a:gd name="T44" fmla="*/ 3654 w 3672"/>
              <a:gd name="T45" fmla="*/ 732 h 3156"/>
              <a:gd name="T46" fmla="*/ 3672 w 3672"/>
              <a:gd name="T47" fmla="*/ 780 h 3156"/>
              <a:gd name="connsiteX0" fmla="*/ 10000 w 10000"/>
              <a:gd name="connsiteY0" fmla="*/ 2471 h 10000"/>
              <a:gd name="connsiteX1" fmla="*/ 9673 w 10000"/>
              <a:gd name="connsiteY1" fmla="*/ 2110 h 10000"/>
              <a:gd name="connsiteX2" fmla="*/ 8268 w 10000"/>
              <a:gd name="connsiteY2" fmla="*/ 3897 h 10000"/>
              <a:gd name="connsiteX3" fmla="*/ 7598 w 10000"/>
              <a:gd name="connsiteY3" fmla="*/ 4144 h 10000"/>
              <a:gd name="connsiteX4" fmla="*/ 6977 w 10000"/>
              <a:gd name="connsiteY4" fmla="*/ 4791 h 10000"/>
              <a:gd name="connsiteX5" fmla="*/ 6699 w 10000"/>
              <a:gd name="connsiteY5" fmla="*/ 3555 h 10000"/>
              <a:gd name="connsiteX6" fmla="*/ 5507 w 10000"/>
              <a:gd name="connsiteY6" fmla="*/ 456 h 10000"/>
              <a:gd name="connsiteX7" fmla="*/ 4265 w 10000"/>
              <a:gd name="connsiteY7" fmla="*/ 0 h 10000"/>
              <a:gd name="connsiteX8" fmla="*/ 1176 w 10000"/>
              <a:gd name="connsiteY8" fmla="*/ 1901 h 10000"/>
              <a:gd name="connsiteX9" fmla="*/ 1650 w 10000"/>
              <a:gd name="connsiteY9" fmla="*/ 2662 h 10000"/>
              <a:gd name="connsiteX10" fmla="*/ 2647 w 10000"/>
              <a:gd name="connsiteY10" fmla="*/ 3460 h 10000"/>
              <a:gd name="connsiteX11" fmla="*/ 1307 w 10000"/>
              <a:gd name="connsiteY11" fmla="*/ 4392 h 10000"/>
              <a:gd name="connsiteX12" fmla="*/ 98 w 10000"/>
              <a:gd name="connsiteY12" fmla="*/ 5798 h 10000"/>
              <a:gd name="connsiteX13" fmla="*/ 1569 w 10000"/>
              <a:gd name="connsiteY13" fmla="*/ 7072 h 10000"/>
              <a:gd name="connsiteX14" fmla="*/ 0 w 10000"/>
              <a:gd name="connsiteY14" fmla="*/ 8289 h 10000"/>
              <a:gd name="connsiteX15" fmla="*/ 1601 w 10000"/>
              <a:gd name="connsiteY15" fmla="*/ 9639 h 10000"/>
              <a:gd name="connsiteX16" fmla="*/ 3480 w 10000"/>
              <a:gd name="connsiteY16" fmla="*/ 8783 h 10000"/>
              <a:gd name="connsiteX17" fmla="*/ 4641 w 10000"/>
              <a:gd name="connsiteY17" fmla="*/ 10000 h 10000"/>
              <a:gd name="connsiteX18" fmla="*/ 5194 w 10000"/>
              <a:gd name="connsiteY18" fmla="*/ 8588 h 10000"/>
              <a:gd name="connsiteX19" fmla="*/ 6585 w 10000"/>
              <a:gd name="connsiteY19" fmla="*/ 5209 h 10000"/>
              <a:gd name="connsiteX20" fmla="*/ 7712 w 10000"/>
              <a:gd name="connsiteY20" fmla="*/ 4011 h 10000"/>
              <a:gd name="connsiteX21" fmla="*/ 8170 w 10000"/>
              <a:gd name="connsiteY21" fmla="*/ 3821 h 10000"/>
              <a:gd name="connsiteX22" fmla="*/ 9657 w 10000"/>
              <a:gd name="connsiteY22" fmla="*/ 1996 h 10000"/>
              <a:gd name="connsiteX23" fmla="*/ 9951 w 10000"/>
              <a:gd name="connsiteY23" fmla="*/ 2319 h 10000"/>
              <a:gd name="connsiteX24" fmla="*/ 10000 w 10000"/>
              <a:gd name="connsiteY24" fmla="*/ 2471 h 10000"/>
              <a:gd name="connsiteX0" fmla="*/ 10000 w 10000"/>
              <a:gd name="connsiteY0" fmla="*/ 2471 h 10000"/>
              <a:gd name="connsiteX1" fmla="*/ 9673 w 10000"/>
              <a:gd name="connsiteY1" fmla="*/ 2110 h 10000"/>
              <a:gd name="connsiteX2" fmla="*/ 8268 w 10000"/>
              <a:gd name="connsiteY2" fmla="*/ 3897 h 10000"/>
              <a:gd name="connsiteX3" fmla="*/ 7598 w 10000"/>
              <a:gd name="connsiteY3" fmla="*/ 4144 h 10000"/>
              <a:gd name="connsiteX4" fmla="*/ 6977 w 10000"/>
              <a:gd name="connsiteY4" fmla="*/ 4791 h 10000"/>
              <a:gd name="connsiteX5" fmla="*/ 5676 w 10000"/>
              <a:gd name="connsiteY5" fmla="*/ 40 h 10000"/>
              <a:gd name="connsiteX6" fmla="*/ 5507 w 10000"/>
              <a:gd name="connsiteY6" fmla="*/ 456 h 10000"/>
              <a:gd name="connsiteX7" fmla="*/ 4265 w 10000"/>
              <a:gd name="connsiteY7" fmla="*/ 0 h 10000"/>
              <a:gd name="connsiteX8" fmla="*/ 1176 w 10000"/>
              <a:gd name="connsiteY8" fmla="*/ 1901 h 10000"/>
              <a:gd name="connsiteX9" fmla="*/ 1650 w 10000"/>
              <a:gd name="connsiteY9" fmla="*/ 2662 h 10000"/>
              <a:gd name="connsiteX10" fmla="*/ 2647 w 10000"/>
              <a:gd name="connsiteY10" fmla="*/ 3460 h 10000"/>
              <a:gd name="connsiteX11" fmla="*/ 1307 w 10000"/>
              <a:gd name="connsiteY11" fmla="*/ 4392 h 10000"/>
              <a:gd name="connsiteX12" fmla="*/ 98 w 10000"/>
              <a:gd name="connsiteY12" fmla="*/ 5798 h 10000"/>
              <a:gd name="connsiteX13" fmla="*/ 1569 w 10000"/>
              <a:gd name="connsiteY13" fmla="*/ 7072 h 10000"/>
              <a:gd name="connsiteX14" fmla="*/ 0 w 10000"/>
              <a:gd name="connsiteY14" fmla="*/ 8289 h 10000"/>
              <a:gd name="connsiteX15" fmla="*/ 1601 w 10000"/>
              <a:gd name="connsiteY15" fmla="*/ 9639 h 10000"/>
              <a:gd name="connsiteX16" fmla="*/ 3480 w 10000"/>
              <a:gd name="connsiteY16" fmla="*/ 8783 h 10000"/>
              <a:gd name="connsiteX17" fmla="*/ 4641 w 10000"/>
              <a:gd name="connsiteY17" fmla="*/ 10000 h 10000"/>
              <a:gd name="connsiteX18" fmla="*/ 5194 w 10000"/>
              <a:gd name="connsiteY18" fmla="*/ 8588 h 10000"/>
              <a:gd name="connsiteX19" fmla="*/ 6585 w 10000"/>
              <a:gd name="connsiteY19" fmla="*/ 5209 h 10000"/>
              <a:gd name="connsiteX20" fmla="*/ 7712 w 10000"/>
              <a:gd name="connsiteY20" fmla="*/ 4011 h 10000"/>
              <a:gd name="connsiteX21" fmla="*/ 8170 w 10000"/>
              <a:gd name="connsiteY21" fmla="*/ 3821 h 10000"/>
              <a:gd name="connsiteX22" fmla="*/ 9657 w 10000"/>
              <a:gd name="connsiteY22" fmla="*/ 1996 h 10000"/>
              <a:gd name="connsiteX23" fmla="*/ 9951 w 10000"/>
              <a:gd name="connsiteY23" fmla="*/ 2319 h 10000"/>
              <a:gd name="connsiteX24" fmla="*/ 10000 w 10000"/>
              <a:gd name="connsiteY24" fmla="*/ 2471 h 10000"/>
              <a:gd name="connsiteX0" fmla="*/ 10000 w 10000"/>
              <a:gd name="connsiteY0" fmla="*/ 2471 h 10000"/>
              <a:gd name="connsiteX1" fmla="*/ 9673 w 10000"/>
              <a:gd name="connsiteY1" fmla="*/ 2110 h 10000"/>
              <a:gd name="connsiteX2" fmla="*/ 8268 w 10000"/>
              <a:gd name="connsiteY2" fmla="*/ 3897 h 10000"/>
              <a:gd name="connsiteX3" fmla="*/ 7598 w 10000"/>
              <a:gd name="connsiteY3" fmla="*/ 4144 h 10000"/>
              <a:gd name="connsiteX4" fmla="*/ 6865 w 10000"/>
              <a:gd name="connsiteY4" fmla="*/ 550 h 10000"/>
              <a:gd name="connsiteX5" fmla="*/ 5676 w 10000"/>
              <a:gd name="connsiteY5" fmla="*/ 40 h 10000"/>
              <a:gd name="connsiteX6" fmla="*/ 5507 w 10000"/>
              <a:gd name="connsiteY6" fmla="*/ 456 h 10000"/>
              <a:gd name="connsiteX7" fmla="*/ 4265 w 10000"/>
              <a:gd name="connsiteY7" fmla="*/ 0 h 10000"/>
              <a:gd name="connsiteX8" fmla="*/ 1176 w 10000"/>
              <a:gd name="connsiteY8" fmla="*/ 1901 h 10000"/>
              <a:gd name="connsiteX9" fmla="*/ 1650 w 10000"/>
              <a:gd name="connsiteY9" fmla="*/ 2662 h 10000"/>
              <a:gd name="connsiteX10" fmla="*/ 2647 w 10000"/>
              <a:gd name="connsiteY10" fmla="*/ 3460 h 10000"/>
              <a:gd name="connsiteX11" fmla="*/ 1307 w 10000"/>
              <a:gd name="connsiteY11" fmla="*/ 4392 h 10000"/>
              <a:gd name="connsiteX12" fmla="*/ 98 w 10000"/>
              <a:gd name="connsiteY12" fmla="*/ 5798 h 10000"/>
              <a:gd name="connsiteX13" fmla="*/ 1569 w 10000"/>
              <a:gd name="connsiteY13" fmla="*/ 7072 h 10000"/>
              <a:gd name="connsiteX14" fmla="*/ 0 w 10000"/>
              <a:gd name="connsiteY14" fmla="*/ 8289 h 10000"/>
              <a:gd name="connsiteX15" fmla="*/ 1601 w 10000"/>
              <a:gd name="connsiteY15" fmla="*/ 9639 h 10000"/>
              <a:gd name="connsiteX16" fmla="*/ 3480 w 10000"/>
              <a:gd name="connsiteY16" fmla="*/ 8783 h 10000"/>
              <a:gd name="connsiteX17" fmla="*/ 4641 w 10000"/>
              <a:gd name="connsiteY17" fmla="*/ 10000 h 10000"/>
              <a:gd name="connsiteX18" fmla="*/ 5194 w 10000"/>
              <a:gd name="connsiteY18" fmla="*/ 8588 h 10000"/>
              <a:gd name="connsiteX19" fmla="*/ 6585 w 10000"/>
              <a:gd name="connsiteY19" fmla="*/ 5209 h 10000"/>
              <a:gd name="connsiteX20" fmla="*/ 7712 w 10000"/>
              <a:gd name="connsiteY20" fmla="*/ 4011 h 10000"/>
              <a:gd name="connsiteX21" fmla="*/ 8170 w 10000"/>
              <a:gd name="connsiteY21" fmla="*/ 3821 h 10000"/>
              <a:gd name="connsiteX22" fmla="*/ 9657 w 10000"/>
              <a:gd name="connsiteY22" fmla="*/ 1996 h 10000"/>
              <a:gd name="connsiteX23" fmla="*/ 9951 w 10000"/>
              <a:gd name="connsiteY23" fmla="*/ 2319 h 10000"/>
              <a:gd name="connsiteX24" fmla="*/ 10000 w 10000"/>
              <a:gd name="connsiteY24" fmla="*/ 2471 h 10000"/>
              <a:gd name="connsiteX0" fmla="*/ 10000 w 10000"/>
              <a:gd name="connsiteY0" fmla="*/ 2471 h 10000"/>
              <a:gd name="connsiteX1" fmla="*/ 9673 w 10000"/>
              <a:gd name="connsiteY1" fmla="*/ 2110 h 10000"/>
              <a:gd name="connsiteX2" fmla="*/ 8268 w 10000"/>
              <a:gd name="connsiteY2" fmla="*/ 3897 h 10000"/>
              <a:gd name="connsiteX3" fmla="*/ 8286 w 10000"/>
              <a:gd name="connsiteY3" fmla="*/ 1740 h 10000"/>
              <a:gd name="connsiteX4" fmla="*/ 6865 w 10000"/>
              <a:gd name="connsiteY4" fmla="*/ 550 h 10000"/>
              <a:gd name="connsiteX5" fmla="*/ 5676 w 10000"/>
              <a:gd name="connsiteY5" fmla="*/ 40 h 10000"/>
              <a:gd name="connsiteX6" fmla="*/ 5507 w 10000"/>
              <a:gd name="connsiteY6" fmla="*/ 456 h 10000"/>
              <a:gd name="connsiteX7" fmla="*/ 4265 w 10000"/>
              <a:gd name="connsiteY7" fmla="*/ 0 h 10000"/>
              <a:gd name="connsiteX8" fmla="*/ 1176 w 10000"/>
              <a:gd name="connsiteY8" fmla="*/ 1901 h 10000"/>
              <a:gd name="connsiteX9" fmla="*/ 1650 w 10000"/>
              <a:gd name="connsiteY9" fmla="*/ 2662 h 10000"/>
              <a:gd name="connsiteX10" fmla="*/ 2647 w 10000"/>
              <a:gd name="connsiteY10" fmla="*/ 3460 h 10000"/>
              <a:gd name="connsiteX11" fmla="*/ 1307 w 10000"/>
              <a:gd name="connsiteY11" fmla="*/ 4392 h 10000"/>
              <a:gd name="connsiteX12" fmla="*/ 98 w 10000"/>
              <a:gd name="connsiteY12" fmla="*/ 5798 h 10000"/>
              <a:gd name="connsiteX13" fmla="*/ 1569 w 10000"/>
              <a:gd name="connsiteY13" fmla="*/ 7072 h 10000"/>
              <a:gd name="connsiteX14" fmla="*/ 0 w 10000"/>
              <a:gd name="connsiteY14" fmla="*/ 8289 h 10000"/>
              <a:gd name="connsiteX15" fmla="*/ 1601 w 10000"/>
              <a:gd name="connsiteY15" fmla="*/ 9639 h 10000"/>
              <a:gd name="connsiteX16" fmla="*/ 3480 w 10000"/>
              <a:gd name="connsiteY16" fmla="*/ 8783 h 10000"/>
              <a:gd name="connsiteX17" fmla="*/ 4641 w 10000"/>
              <a:gd name="connsiteY17" fmla="*/ 10000 h 10000"/>
              <a:gd name="connsiteX18" fmla="*/ 5194 w 10000"/>
              <a:gd name="connsiteY18" fmla="*/ 8588 h 10000"/>
              <a:gd name="connsiteX19" fmla="*/ 6585 w 10000"/>
              <a:gd name="connsiteY19" fmla="*/ 5209 h 10000"/>
              <a:gd name="connsiteX20" fmla="*/ 7712 w 10000"/>
              <a:gd name="connsiteY20" fmla="*/ 4011 h 10000"/>
              <a:gd name="connsiteX21" fmla="*/ 8170 w 10000"/>
              <a:gd name="connsiteY21" fmla="*/ 3821 h 10000"/>
              <a:gd name="connsiteX22" fmla="*/ 9657 w 10000"/>
              <a:gd name="connsiteY22" fmla="*/ 1996 h 10000"/>
              <a:gd name="connsiteX23" fmla="*/ 9951 w 10000"/>
              <a:gd name="connsiteY23" fmla="*/ 2319 h 10000"/>
              <a:gd name="connsiteX24" fmla="*/ 10000 w 10000"/>
              <a:gd name="connsiteY24" fmla="*/ 2471 h 10000"/>
              <a:gd name="connsiteX0" fmla="*/ 10000 w 10000"/>
              <a:gd name="connsiteY0" fmla="*/ 2471 h 10000"/>
              <a:gd name="connsiteX1" fmla="*/ 9673 w 10000"/>
              <a:gd name="connsiteY1" fmla="*/ 2110 h 10000"/>
              <a:gd name="connsiteX2" fmla="*/ 8528 w 10000"/>
              <a:gd name="connsiteY2" fmla="*/ 1652 h 10000"/>
              <a:gd name="connsiteX3" fmla="*/ 8286 w 10000"/>
              <a:gd name="connsiteY3" fmla="*/ 1740 h 10000"/>
              <a:gd name="connsiteX4" fmla="*/ 6865 w 10000"/>
              <a:gd name="connsiteY4" fmla="*/ 550 h 10000"/>
              <a:gd name="connsiteX5" fmla="*/ 5676 w 10000"/>
              <a:gd name="connsiteY5" fmla="*/ 40 h 10000"/>
              <a:gd name="connsiteX6" fmla="*/ 5507 w 10000"/>
              <a:gd name="connsiteY6" fmla="*/ 456 h 10000"/>
              <a:gd name="connsiteX7" fmla="*/ 4265 w 10000"/>
              <a:gd name="connsiteY7" fmla="*/ 0 h 10000"/>
              <a:gd name="connsiteX8" fmla="*/ 1176 w 10000"/>
              <a:gd name="connsiteY8" fmla="*/ 1901 h 10000"/>
              <a:gd name="connsiteX9" fmla="*/ 1650 w 10000"/>
              <a:gd name="connsiteY9" fmla="*/ 2662 h 10000"/>
              <a:gd name="connsiteX10" fmla="*/ 2647 w 10000"/>
              <a:gd name="connsiteY10" fmla="*/ 3460 h 10000"/>
              <a:gd name="connsiteX11" fmla="*/ 1307 w 10000"/>
              <a:gd name="connsiteY11" fmla="*/ 4392 h 10000"/>
              <a:gd name="connsiteX12" fmla="*/ 98 w 10000"/>
              <a:gd name="connsiteY12" fmla="*/ 5798 h 10000"/>
              <a:gd name="connsiteX13" fmla="*/ 1569 w 10000"/>
              <a:gd name="connsiteY13" fmla="*/ 7072 h 10000"/>
              <a:gd name="connsiteX14" fmla="*/ 0 w 10000"/>
              <a:gd name="connsiteY14" fmla="*/ 8289 h 10000"/>
              <a:gd name="connsiteX15" fmla="*/ 1601 w 10000"/>
              <a:gd name="connsiteY15" fmla="*/ 9639 h 10000"/>
              <a:gd name="connsiteX16" fmla="*/ 3480 w 10000"/>
              <a:gd name="connsiteY16" fmla="*/ 8783 h 10000"/>
              <a:gd name="connsiteX17" fmla="*/ 4641 w 10000"/>
              <a:gd name="connsiteY17" fmla="*/ 10000 h 10000"/>
              <a:gd name="connsiteX18" fmla="*/ 5194 w 10000"/>
              <a:gd name="connsiteY18" fmla="*/ 8588 h 10000"/>
              <a:gd name="connsiteX19" fmla="*/ 6585 w 10000"/>
              <a:gd name="connsiteY19" fmla="*/ 5209 h 10000"/>
              <a:gd name="connsiteX20" fmla="*/ 7712 w 10000"/>
              <a:gd name="connsiteY20" fmla="*/ 4011 h 10000"/>
              <a:gd name="connsiteX21" fmla="*/ 8170 w 10000"/>
              <a:gd name="connsiteY21" fmla="*/ 3821 h 10000"/>
              <a:gd name="connsiteX22" fmla="*/ 9657 w 10000"/>
              <a:gd name="connsiteY22" fmla="*/ 1996 h 10000"/>
              <a:gd name="connsiteX23" fmla="*/ 9951 w 10000"/>
              <a:gd name="connsiteY23" fmla="*/ 2319 h 10000"/>
              <a:gd name="connsiteX24" fmla="*/ 10000 w 10000"/>
              <a:gd name="connsiteY24" fmla="*/ 2471 h 10000"/>
              <a:gd name="connsiteX0" fmla="*/ 10000 w 10000"/>
              <a:gd name="connsiteY0" fmla="*/ 3014 h 10543"/>
              <a:gd name="connsiteX1" fmla="*/ 9654 w 10000"/>
              <a:gd name="connsiteY1" fmla="*/ 0 h 10543"/>
              <a:gd name="connsiteX2" fmla="*/ 8528 w 10000"/>
              <a:gd name="connsiteY2" fmla="*/ 2195 h 10543"/>
              <a:gd name="connsiteX3" fmla="*/ 8286 w 10000"/>
              <a:gd name="connsiteY3" fmla="*/ 2283 h 10543"/>
              <a:gd name="connsiteX4" fmla="*/ 6865 w 10000"/>
              <a:gd name="connsiteY4" fmla="*/ 1093 h 10543"/>
              <a:gd name="connsiteX5" fmla="*/ 5676 w 10000"/>
              <a:gd name="connsiteY5" fmla="*/ 583 h 10543"/>
              <a:gd name="connsiteX6" fmla="*/ 5507 w 10000"/>
              <a:gd name="connsiteY6" fmla="*/ 999 h 10543"/>
              <a:gd name="connsiteX7" fmla="*/ 4265 w 10000"/>
              <a:gd name="connsiteY7" fmla="*/ 543 h 10543"/>
              <a:gd name="connsiteX8" fmla="*/ 1176 w 10000"/>
              <a:gd name="connsiteY8" fmla="*/ 2444 h 10543"/>
              <a:gd name="connsiteX9" fmla="*/ 1650 w 10000"/>
              <a:gd name="connsiteY9" fmla="*/ 3205 h 10543"/>
              <a:gd name="connsiteX10" fmla="*/ 2647 w 10000"/>
              <a:gd name="connsiteY10" fmla="*/ 4003 h 10543"/>
              <a:gd name="connsiteX11" fmla="*/ 1307 w 10000"/>
              <a:gd name="connsiteY11" fmla="*/ 4935 h 10543"/>
              <a:gd name="connsiteX12" fmla="*/ 98 w 10000"/>
              <a:gd name="connsiteY12" fmla="*/ 6341 h 10543"/>
              <a:gd name="connsiteX13" fmla="*/ 1569 w 10000"/>
              <a:gd name="connsiteY13" fmla="*/ 7615 h 10543"/>
              <a:gd name="connsiteX14" fmla="*/ 0 w 10000"/>
              <a:gd name="connsiteY14" fmla="*/ 8832 h 10543"/>
              <a:gd name="connsiteX15" fmla="*/ 1601 w 10000"/>
              <a:gd name="connsiteY15" fmla="*/ 10182 h 10543"/>
              <a:gd name="connsiteX16" fmla="*/ 3480 w 10000"/>
              <a:gd name="connsiteY16" fmla="*/ 9326 h 10543"/>
              <a:gd name="connsiteX17" fmla="*/ 4641 w 10000"/>
              <a:gd name="connsiteY17" fmla="*/ 10543 h 10543"/>
              <a:gd name="connsiteX18" fmla="*/ 5194 w 10000"/>
              <a:gd name="connsiteY18" fmla="*/ 9131 h 10543"/>
              <a:gd name="connsiteX19" fmla="*/ 6585 w 10000"/>
              <a:gd name="connsiteY19" fmla="*/ 5752 h 10543"/>
              <a:gd name="connsiteX20" fmla="*/ 7712 w 10000"/>
              <a:gd name="connsiteY20" fmla="*/ 4554 h 10543"/>
              <a:gd name="connsiteX21" fmla="*/ 8170 w 10000"/>
              <a:gd name="connsiteY21" fmla="*/ 4364 h 10543"/>
              <a:gd name="connsiteX22" fmla="*/ 9657 w 10000"/>
              <a:gd name="connsiteY22" fmla="*/ 2539 h 10543"/>
              <a:gd name="connsiteX23" fmla="*/ 9951 w 10000"/>
              <a:gd name="connsiteY23" fmla="*/ 2862 h 10543"/>
              <a:gd name="connsiteX24" fmla="*/ 10000 w 10000"/>
              <a:gd name="connsiteY24" fmla="*/ 3014 h 10543"/>
              <a:gd name="connsiteX0" fmla="*/ 10000 w 10000"/>
              <a:gd name="connsiteY0" fmla="*/ 3016 h 10545"/>
              <a:gd name="connsiteX1" fmla="*/ 9873 w 10000"/>
              <a:gd name="connsiteY1" fmla="*/ 1803 h 10545"/>
              <a:gd name="connsiteX2" fmla="*/ 9654 w 10000"/>
              <a:gd name="connsiteY2" fmla="*/ 2 h 10545"/>
              <a:gd name="connsiteX3" fmla="*/ 8528 w 10000"/>
              <a:gd name="connsiteY3" fmla="*/ 2197 h 10545"/>
              <a:gd name="connsiteX4" fmla="*/ 8286 w 10000"/>
              <a:gd name="connsiteY4" fmla="*/ 2285 h 10545"/>
              <a:gd name="connsiteX5" fmla="*/ 6865 w 10000"/>
              <a:gd name="connsiteY5" fmla="*/ 1095 h 10545"/>
              <a:gd name="connsiteX6" fmla="*/ 5676 w 10000"/>
              <a:gd name="connsiteY6" fmla="*/ 585 h 10545"/>
              <a:gd name="connsiteX7" fmla="*/ 5507 w 10000"/>
              <a:gd name="connsiteY7" fmla="*/ 1001 h 10545"/>
              <a:gd name="connsiteX8" fmla="*/ 4265 w 10000"/>
              <a:gd name="connsiteY8" fmla="*/ 545 h 10545"/>
              <a:gd name="connsiteX9" fmla="*/ 1176 w 10000"/>
              <a:gd name="connsiteY9" fmla="*/ 2446 h 10545"/>
              <a:gd name="connsiteX10" fmla="*/ 1650 w 10000"/>
              <a:gd name="connsiteY10" fmla="*/ 3207 h 10545"/>
              <a:gd name="connsiteX11" fmla="*/ 2647 w 10000"/>
              <a:gd name="connsiteY11" fmla="*/ 4005 h 10545"/>
              <a:gd name="connsiteX12" fmla="*/ 1307 w 10000"/>
              <a:gd name="connsiteY12" fmla="*/ 4937 h 10545"/>
              <a:gd name="connsiteX13" fmla="*/ 98 w 10000"/>
              <a:gd name="connsiteY13" fmla="*/ 6343 h 10545"/>
              <a:gd name="connsiteX14" fmla="*/ 1569 w 10000"/>
              <a:gd name="connsiteY14" fmla="*/ 7617 h 10545"/>
              <a:gd name="connsiteX15" fmla="*/ 0 w 10000"/>
              <a:gd name="connsiteY15" fmla="*/ 8834 h 10545"/>
              <a:gd name="connsiteX16" fmla="*/ 1601 w 10000"/>
              <a:gd name="connsiteY16" fmla="*/ 10184 h 10545"/>
              <a:gd name="connsiteX17" fmla="*/ 3480 w 10000"/>
              <a:gd name="connsiteY17" fmla="*/ 9328 h 10545"/>
              <a:gd name="connsiteX18" fmla="*/ 4641 w 10000"/>
              <a:gd name="connsiteY18" fmla="*/ 10545 h 10545"/>
              <a:gd name="connsiteX19" fmla="*/ 5194 w 10000"/>
              <a:gd name="connsiteY19" fmla="*/ 9133 h 10545"/>
              <a:gd name="connsiteX20" fmla="*/ 6585 w 10000"/>
              <a:gd name="connsiteY20" fmla="*/ 5754 h 10545"/>
              <a:gd name="connsiteX21" fmla="*/ 7712 w 10000"/>
              <a:gd name="connsiteY21" fmla="*/ 4556 h 10545"/>
              <a:gd name="connsiteX22" fmla="*/ 8170 w 10000"/>
              <a:gd name="connsiteY22" fmla="*/ 4366 h 10545"/>
              <a:gd name="connsiteX23" fmla="*/ 9657 w 10000"/>
              <a:gd name="connsiteY23" fmla="*/ 2541 h 10545"/>
              <a:gd name="connsiteX24" fmla="*/ 9951 w 10000"/>
              <a:gd name="connsiteY24" fmla="*/ 2864 h 10545"/>
              <a:gd name="connsiteX25" fmla="*/ 10000 w 10000"/>
              <a:gd name="connsiteY25" fmla="*/ 3016 h 10545"/>
              <a:gd name="connsiteX0" fmla="*/ 10000 w 10917"/>
              <a:gd name="connsiteY0" fmla="*/ 3020 h 10549"/>
              <a:gd name="connsiteX1" fmla="*/ 10915 w 10917"/>
              <a:gd name="connsiteY1" fmla="*/ 900 h 10549"/>
              <a:gd name="connsiteX2" fmla="*/ 9654 w 10917"/>
              <a:gd name="connsiteY2" fmla="*/ 6 h 10549"/>
              <a:gd name="connsiteX3" fmla="*/ 8528 w 10917"/>
              <a:gd name="connsiteY3" fmla="*/ 2201 h 10549"/>
              <a:gd name="connsiteX4" fmla="*/ 8286 w 10917"/>
              <a:gd name="connsiteY4" fmla="*/ 2289 h 10549"/>
              <a:gd name="connsiteX5" fmla="*/ 6865 w 10917"/>
              <a:gd name="connsiteY5" fmla="*/ 1099 h 10549"/>
              <a:gd name="connsiteX6" fmla="*/ 5676 w 10917"/>
              <a:gd name="connsiteY6" fmla="*/ 589 h 10549"/>
              <a:gd name="connsiteX7" fmla="*/ 5507 w 10917"/>
              <a:gd name="connsiteY7" fmla="*/ 1005 h 10549"/>
              <a:gd name="connsiteX8" fmla="*/ 4265 w 10917"/>
              <a:gd name="connsiteY8" fmla="*/ 549 h 10549"/>
              <a:gd name="connsiteX9" fmla="*/ 1176 w 10917"/>
              <a:gd name="connsiteY9" fmla="*/ 2450 h 10549"/>
              <a:gd name="connsiteX10" fmla="*/ 1650 w 10917"/>
              <a:gd name="connsiteY10" fmla="*/ 3211 h 10549"/>
              <a:gd name="connsiteX11" fmla="*/ 2647 w 10917"/>
              <a:gd name="connsiteY11" fmla="*/ 4009 h 10549"/>
              <a:gd name="connsiteX12" fmla="*/ 1307 w 10917"/>
              <a:gd name="connsiteY12" fmla="*/ 4941 h 10549"/>
              <a:gd name="connsiteX13" fmla="*/ 98 w 10917"/>
              <a:gd name="connsiteY13" fmla="*/ 6347 h 10549"/>
              <a:gd name="connsiteX14" fmla="*/ 1569 w 10917"/>
              <a:gd name="connsiteY14" fmla="*/ 7621 h 10549"/>
              <a:gd name="connsiteX15" fmla="*/ 0 w 10917"/>
              <a:gd name="connsiteY15" fmla="*/ 8838 h 10549"/>
              <a:gd name="connsiteX16" fmla="*/ 1601 w 10917"/>
              <a:gd name="connsiteY16" fmla="*/ 10188 h 10549"/>
              <a:gd name="connsiteX17" fmla="*/ 3480 w 10917"/>
              <a:gd name="connsiteY17" fmla="*/ 9332 h 10549"/>
              <a:gd name="connsiteX18" fmla="*/ 4641 w 10917"/>
              <a:gd name="connsiteY18" fmla="*/ 10549 h 10549"/>
              <a:gd name="connsiteX19" fmla="*/ 5194 w 10917"/>
              <a:gd name="connsiteY19" fmla="*/ 9137 h 10549"/>
              <a:gd name="connsiteX20" fmla="*/ 6585 w 10917"/>
              <a:gd name="connsiteY20" fmla="*/ 5758 h 10549"/>
              <a:gd name="connsiteX21" fmla="*/ 7712 w 10917"/>
              <a:gd name="connsiteY21" fmla="*/ 4560 h 10549"/>
              <a:gd name="connsiteX22" fmla="*/ 8170 w 10917"/>
              <a:gd name="connsiteY22" fmla="*/ 4370 h 10549"/>
              <a:gd name="connsiteX23" fmla="*/ 9657 w 10917"/>
              <a:gd name="connsiteY23" fmla="*/ 2545 h 10549"/>
              <a:gd name="connsiteX24" fmla="*/ 9951 w 10917"/>
              <a:gd name="connsiteY24" fmla="*/ 2868 h 10549"/>
              <a:gd name="connsiteX25" fmla="*/ 10000 w 10917"/>
              <a:gd name="connsiteY25" fmla="*/ 3020 h 10549"/>
              <a:gd name="connsiteX0" fmla="*/ 10000 w 11604"/>
              <a:gd name="connsiteY0" fmla="*/ 3025 h 10554"/>
              <a:gd name="connsiteX1" fmla="*/ 11603 w 11604"/>
              <a:gd name="connsiteY1" fmla="*/ 678 h 10554"/>
              <a:gd name="connsiteX2" fmla="*/ 9654 w 11604"/>
              <a:gd name="connsiteY2" fmla="*/ 11 h 10554"/>
              <a:gd name="connsiteX3" fmla="*/ 8528 w 11604"/>
              <a:gd name="connsiteY3" fmla="*/ 2206 h 10554"/>
              <a:gd name="connsiteX4" fmla="*/ 8286 w 11604"/>
              <a:gd name="connsiteY4" fmla="*/ 2294 h 10554"/>
              <a:gd name="connsiteX5" fmla="*/ 6865 w 11604"/>
              <a:gd name="connsiteY5" fmla="*/ 1104 h 10554"/>
              <a:gd name="connsiteX6" fmla="*/ 5676 w 11604"/>
              <a:gd name="connsiteY6" fmla="*/ 594 h 10554"/>
              <a:gd name="connsiteX7" fmla="*/ 5507 w 11604"/>
              <a:gd name="connsiteY7" fmla="*/ 1010 h 10554"/>
              <a:gd name="connsiteX8" fmla="*/ 4265 w 11604"/>
              <a:gd name="connsiteY8" fmla="*/ 554 h 10554"/>
              <a:gd name="connsiteX9" fmla="*/ 1176 w 11604"/>
              <a:gd name="connsiteY9" fmla="*/ 2455 h 10554"/>
              <a:gd name="connsiteX10" fmla="*/ 1650 w 11604"/>
              <a:gd name="connsiteY10" fmla="*/ 3216 h 10554"/>
              <a:gd name="connsiteX11" fmla="*/ 2647 w 11604"/>
              <a:gd name="connsiteY11" fmla="*/ 4014 h 10554"/>
              <a:gd name="connsiteX12" fmla="*/ 1307 w 11604"/>
              <a:gd name="connsiteY12" fmla="*/ 4946 h 10554"/>
              <a:gd name="connsiteX13" fmla="*/ 98 w 11604"/>
              <a:gd name="connsiteY13" fmla="*/ 6352 h 10554"/>
              <a:gd name="connsiteX14" fmla="*/ 1569 w 11604"/>
              <a:gd name="connsiteY14" fmla="*/ 7626 h 10554"/>
              <a:gd name="connsiteX15" fmla="*/ 0 w 11604"/>
              <a:gd name="connsiteY15" fmla="*/ 8843 h 10554"/>
              <a:gd name="connsiteX16" fmla="*/ 1601 w 11604"/>
              <a:gd name="connsiteY16" fmla="*/ 10193 h 10554"/>
              <a:gd name="connsiteX17" fmla="*/ 3480 w 11604"/>
              <a:gd name="connsiteY17" fmla="*/ 9337 h 10554"/>
              <a:gd name="connsiteX18" fmla="*/ 4641 w 11604"/>
              <a:gd name="connsiteY18" fmla="*/ 10554 h 10554"/>
              <a:gd name="connsiteX19" fmla="*/ 5194 w 11604"/>
              <a:gd name="connsiteY19" fmla="*/ 9142 h 10554"/>
              <a:gd name="connsiteX20" fmla="*/ 6585 w 11604"/>
              <a:gd name="connsiteY20" fmla="*/ 5763 h 10554"/>
              <a:gd name="connsiteX21" fmla="*/ 7712 w 11604"/>
              <a:gd name="connsiteY21" fmla="*/ 4565 h 10554"/>
              <a:gd name="connsiteX22" fmla="*/ 8170 w 11604"/>
              <a:gd name="connsiteY22" fmla="*/ 4375 h 10554"/>
              <a:gd name="connsiteX23" fmla="*/ 9657 w 11604"/>
              <a:gd name="connsiteY23" fmla="*/ 2550 h 10554"/>
              <a:gd name="connsiteX24" fmla="*/ 9951 w 11604"/>
              <a:gd name="connsiteY24" fmla="*/ 2873 h 10554"/>
              <a:gd name="connsiteX25" fmla="*/ 10000 w 11604"/>
              <a:gd name="connsiteY25" fmla="*/ 3025 h 10554"/>
              <a:gd name="connsiteX0" fmla="*/ 9944 w 11604"/>
              <a:gd name="connsiteY0" fmla="*/ 2481 h 10554"/>
              <a:gd name="connsiteX1" fmla="*/ 11603 w 11604"/>
              <a:gd name="connsiteY1" fmla="*/ 678 h 10554"/>
              <a:gd name="connsiteX2" fmla="*/ 9654 w 11604"/>
              <a:gd name="connsiteY2" fmla="*/ 11 h 10554"/>
              <a:gd name="connsiteX3" fmla="*/ 8528 w 11604"/>
              <a:gd name="connsiteY3" fmla="*/ 2206 h 10554"/>
              <a:gd name="connsiteX4" fmla="*/ 8286 w 11604"/>
              <a:gd name="connsiteY4" fmla="*/ 2294 h 10554"/>
              <a:gd name="connsiteX5" fmla="*/ 6865 w 11604"/>
              <a:gd name="connsiteY5" fmla="*/ 1104 h 10554"/>
              <a:gd name="connsiteX6" fmla="*/ 5676 w 11604"/>
              <a:gd name="connsiteY6" fmla="*/ 594 h 10554"/>
              <a:gd name="connsiteX7" fmla="*/ 5507 w 11604"/>
              <a:gd name="connsiteY7" fmla="*/ 1010 h 10554"/>
              <a:gd name="connsiteX8" fmla="*/ 4265 w 11604"/>
              <a:gd name="connsiteY8" fmla="*/ 554 h 10554"/>
              <a:gd name="connsiteX9" fmla="*/ 1176 w 11604"/>
              <a:gd name="connsiteY9" fmla="*/ 2455 h 10554"/>
              <a:gd name="connsiteX10" fmla="*/ 1650 w 11604"/>
              <a:gd name="connsiteY10" fmla="*/ 3216 h 10554"/>
              <a:gd name="connsiteX11" fmla="*/ 2647 w 11604"/>
              <a:gd name="connsiteY11" fmla="*/ 4014 h 10554"/>
              <a:gd name="connsiteX12" fmla="*/ 1307 w 11604"/>
              <a:gd name="connsiteY12" fmla="*/ 4946 h 10554"/>
              <a:gd name="connsiteX13" fmla="*/ 98 w 11604"/>
              <a:gd name="connsiteY13" fmla="*/ 6352 h 10554"/>
              <a:gd name="connsiteX14" fmla="*/ 1569 w 11604"/>
              <a:gd name="connsiteY14" fmla="*/ 7626 h 10554"/>
              <a:gd name="connsiteX15" fmla="*/ 0 w 11604"/>
              <a:gd name="connsiteY15" fmla="*/ 8843 h 10554"/>
              <a:gd name="connsiteX16" fmla="*/ 1601 w 11604"/>
              <a:gd name="connsiteY16" fmla="*/ 10193 h 10554"/>
              <a:gd name="connsiteX17" fmla="*/ 3480 w 11604"/>
              <a:gd name="connsiteY17" fmla="*/ 9337 h 10554"/>
              <a:gd name="connsiteX18" fmla="*/ 4641 w 11604"/>
              <a:gd name="connsiteY18" fmla="*/ 10554 h 10554"/>
              <a:gd name="connsiteX19" fmla="*/ 5194 w 11604"/>
              <a:gd name="connsiteY19" fmla="*/ 9142 h 10554"/>
              <a:gd name="connsiteX20" fmla="*/ 6585 w 11604"/>
              <a:gd name="connsiteY20" fmla="*/ 5763 h 10554"/>
              <a:gd name="connsiteX21" fmla="*/ 7712 w 11604"/>
              <a:gd name="connsiteY21" fmla="*/ 4565 h 10554"/>
              <a:gd name="connsiteX22" fmla="*/ 8170 w 11604"/>
              <a:gd name="connsiteY22" fmla="*/ 4375 h 10554"/>
              <a:gd name="connsiteX23" fmla="*/ 9657 w 11604"/>
              <a:gd name="connsiteY23" fmla="*/ 2550 h 10554"/>
              <a:gd name="connsiteX24" fmla="*/ 9951 w 11604"/>
              <a:gd name="connsiteY24" fmla="*/ 2873 h 10554"/>
              <a:gd name="connsiteX25" fmla="*/ 9944 w 11604"/>
              <a:gd name="connsiteY25" fmla="*/ 2481 h 10554"/>
              <a:gd name="connsiteX0" fmla="*/ 9944 w 11659"/>
              <a:gd name="connsiteY0" fmla="*/ 2581 h 10654"/>
              <a:gd name="connsiteX1" fmla="*/ 11603 w 11659"/>
              <a:gd name="connsiteY1" fmla="*/ 778 h 10654"/>
              <a:gd name="connsiteX2" fmla="*/ 11119 w 11659"/>
              <a:gd name="connsiteY2" fmla="*/ 370 h 10654"/>
              <a:gd name="connsiteX3" fmla="*/ 9654 w 11659"/>
              <a:gd name="connsiteY3" fmla="*/ 111 h 10654"/>
              <a:gd name="connsiteX4" fmla="*/ 8528 w 11659"/>
              <a:gd name="connsiteY4" fmla="*/ 2306 h 10654"/>
              <a:gd name="connsiteX5" fmla="*/ 8286 w 11659"/>
              <a:gd name="connsiteY5" fmla="*/ 2394 h 10654"/>
              <a:gd name="connsiteX6" fmla="*/ 6865 w 11659"/>
              <a:gd name="connsiteY6" fmla="*/ 1204 h 10654"/>
              <a:gd name="connsiteX7" fmla="*/ 5676 w 11659"/>
              <a:gd name="connsiteY7" fmla="*/ 694 h 10654"/>
              <a:gd name="connsiteX8" fmla="*/ 5507 w 11659"/>
              <a:gd name="connsiteY8" fmla="*/ 1110 h 10654"/>
              <a:gd name="connsiteX9" fmla="*/ 4265 w 11659"/>
              <a:gd name="connsiteY9" fmla="*/ 654 h 10654"/>
              <a:gd name="connsiteX10" fmla="*/ 1176 w 11659"/>
              <a:gd name="connsiteY10" fmla="*/ 2555 h 10654"/>
              <a:gd name="connsiteX11" fmla="*/ 1650 w 11659"/>
              <a:gd name="connsiteY11" fmla="*/ 3316 h 10654"/>
              <a:gd name="connsiteX12" fmla="*/ 2647 w 11659"/>
              <a:gd name="connsiteY12" fmla="*/ 4114 h 10654"/>
              <a:gd name="connsiteX13" fmla="*/ 1307 w 11659"/>
              <a:gd name="connsiteY13" fmla="*/ 5046 h 10654"/>
              <a:gd name="connsiteX14" fmla="*/ 98 w 11659"/>
              <a:gd name="connsiteY14" fmla="*/ 6452 h 10654"/>
              <a:gd name="connsiteX15" fmla="*/ 1569 w 11659"/>
              <a:gd name="connsiteY15" fmla="*/ 7726 h 10654"/>
              <a:gd name="connsiteX16" fmla="*/ 0 w 11659"/>
              <a:gd name="connsiteY16" fmla="*/ 8943 h 10654"/>
              <a:gd name="connsiteX17" fmla="*/ 1601 w 11659"/>
              <a:gd name="connsiteY17" fmla="*/ 10293 h 10654"/>
              <a:gd name="connsiteX18" fmla="*/ 3480 w 11659"/>
              <a:gd name="connsiteY18" fmla="*/ 9437 h 10654"/>
              <a:gd name="connsiteX19" fmla="*/ 4641 w 11659"/>
              <a:gd name="connsiteY19" fmla="*/ 10654 h 10654"/>
              <a:gd name="connsiteX20" fmla="*/ 5194 w 11659"/>
              <a:gd name="connsiteY20" fmla="*/ 9242 h 10654"/>
              <a:gd name="connsiteX21" fmla="*/ 6585 w 11659"/>
              <a:gd name="connsiteY21" fmla="*/ 5863 h 10654"/>
              <a:gd name="connsiteX22" fmla="*/ 7712 w 11659"/>
              <a:gd name="connsiteY22" fmla="*/ 4665 h 10654"/>
              <a:gd name="connsiteX23" fmla="*/ 8170 w 11659"/>
              <a:gd name="connsiteY23" fmla="*/ 4475 h 10654"/>
              <a:gd name="connsiteX24" fmla="*/ 9657 w 11659"/>
              <a:gd name="connsiteY24" fmla="*/ 2650 h 10654"/>
              <a:gd name="connsiteX25" fmla="*/ 9951 w 11659"/>
              <a:gd name="connsiteY25" fmla="*/ 2973 h 10654"/>
              <a:gd name="connsiteX26" fmla="*/ 9944 w 11659"/>
              <a:gd name="connsiteY26" fmla="*/ 2581 h 10654"/>
              <a:gd name="connsiteX0" fmla="*/ 9944 w 11637"/>
              <a:gd name="connsiteY0" fmla="*/ 2564 h 10637"/>
              <a:gd name="connsiteX1" fmla="*/ 11603 w 11637"/>
              <a:gd name="connsiteY1" fmla="*/ 761 h 10637"/>
              <a:gd name="connsiteX2" fmla="*/ 10784 w 11637"/>
              <a:gd name="connsiteY2" fmla="*/ 489 h 10637"/>
              <a:gd name="connsiteX3" fmla="*/ 9654 w 11637"/>
              <a:gd name="connsiteY3" fmla="*/ 94 h 10637"/>
              <a:gd name="connsiteX4" fmla="*/ 8528 w 11637"/>
              <a:gd name="connsiteY4" fmla="*/ 2289 h 10637"/>
              <a:gd name="connsiteX5" fmla="*/ 8286 w 11637"/>
              <a:gd name="connsiteY5" fmla="*/ 2377 h 10637"/>
              <a:gd name="connsiteX6" fmla="*/ 6865 w 11637"/>
              <a:gd name="connsiteY6" fmla="*/ 1187 h 10637"/>
              <a:gd name="connsiteX7" fmla="*/ 5676 w 11637"/>
              <a:gd name="connsiteY7" fmla="*/ 677 h 10637"/>
              <a:gd name="connsiteX8" fmla="*/ 5507 w 11637"/>
              <a:gd name="connsiteY8" fmla="*/ 1093 h 10637"/>
              <a:gd name="connsiteX9" fmla="*/ 4265 w 11637"/>
              <a:gd name="connsiteY9" fmla="*/ 637 h 10637"/>
              <a:gd name="connsiteX10" fmla="*/ 1176 w 11637"/>
              <a:gd name="connsiteY10" fmla="*/ 2538 h 10637"/>
              <a:gd name="connsiteX11" fmla="*/ 1650 w 11637"/>
              <a:gd name="connsiteY11" fmla="*/ 3299 h 10637"/>
              <a:gd name="connsiteX12" fmla="*/ 2647 w 11637"/>
              <a:gd name="connsiteY12" fmla="*/ 4097 h 10637"/>
              <a:gd name="connsiteX13" fmla="*/ 1307 w 11637"/>
              <a:gd name="connsiteY13" fmla="*/ 5029 h 10637"/>
              <a:gd name="connsiteX14" fmla="*/ 98 w 11637"/>
              <a:gd name="connsiteY14" fmla="*/ 6435 h 10637"/>
              <a:gd name="connsiteX15" fmla="*/ 1569 w 11637"/>
              <a:gd name="connsiteY15" fmla="*/ 7709 h 10637"/>
              <a:gd name="connsiteX16" fmla="*/ 0 w 11637"/>
              <a:gd name="connsiteY16" fmla="*/ 8926 h 10637"/>
              <a:gd name="connsiteX17" fmla="*/ 1601 w 11637"/>
              <a:gd name="connsiteY17" fmla="*/ 10276 h 10637"/>
              <a:gd name="connsiteX18" fmla="*/ 3480 w 11637"/>
              <a:gd name="connsiteY18" fmla="*/ 9420 h 10637"/>
              <a:gd name="connsiteX19" fmla="*/ 4641 w 11637"/>
              <a:gd name="connsiteY19" fmla="*/ 10637 h 10637"/>
              <a:gd name="connsiteX20" fmla="*/ 5194 w 11637"/>
              <a:gd name="connsiteY20" fmla="*/ 9225 h 10637"/>
              <a:gd name="connsiteX21" fmla="*/ 6585 w 11637"/>
              <a:gd name="connsiteY21" fmla="*/ 5846 h 10637"/>
              <a:gd name="connsiteX22" fmla="*/ 7712 w 11637"/>
              <a:gd name="connsiteY22" fmla="*/ 4648 h 10637"/>
              <a:gd name="connsiteX23" fmla="*/ 8170 w 11637"/>
              <a:gd name="connsiteY23" fmla="*/ 4458 h 10637"/>
              <a:gd name="connsiteX24" fmla="*/ 9657 w 11637"/>
              <a:gd name="connsiteY24" fmla="*/ 2633 h 10637"/>
              <a:gd name="connsiteX25" fmla="*/ 9951 w 11637"/>
              <a:gd name="connsiteY25" fmla="*/ 2956 h 10637"/>
              <a:gd name="connsiteX26" fmla="*/ 9944 w 11637"/>
              <a:gd name="connsiteY26" fmla="*/ 2564 h 10637"/>
              <a:gd name="connsiteX0" fmla="*/ 9944 w 11637"/>
              <a:gd name="connsiteY0" fmla="*/ 2564 h 10637"/>
              <a:gd name="connsiteX1" fmla="*/ 11603 w 11637"/>
              <a:gd name="connsiteY1" fmla="*/ 761 h 10637"/>
              <a:gd name="connsiteX2" fmla="*/ 10784 w 11637"/>
              <a:gd name="connsiteY2" fmla="*/ 489 h 10637"/>
              <a:gd name="connsiteX3" fmla="*/ 9654 w 11637"/>
              <a:gd name="connsiteY3" fmla="*/ 94 h 10637"/>
              <a:gd name="connsiteX4" fmla="*/ 8528 w 11637"/>
              <a:gd name="connsiteY4" fmla="*/ 2289 h 10637"/>
              <a:gd name="connsiteX5" fmla="*/ 8286 w 11637"/>
              <a:gd name="connsiteY5" fmla="*/ 2377 h 10637"/>
              <a:gd name="connsiteX6" fmla="*/ 6865 w 11637"/>
              <a:gd name="connsiteY6" fmla="*/ 1187 h 10637"/>
              <a:gd name="connsiteX7" fmla="*/ 5676 w 11637"/>
              <a:gd name="connsiteY7" fmla="*/ 677 h 10637"/>
              <a:gd name="connsiteX8" fmla="*/ 5507 w 11637"/>
              <a:gd name="connsiteY8" fmla="*/ 1093 h 10637"/>
              <a:gd name="connsiteX9" fmla="*/ 4265 w 11637"/>
              <a:gd name="connsiteY9" fmla="*/ 637 h 10637"/>
              <a:gd name="connsiteX10" fmla="*/ 1176 w 11637"/>
              <a:gd name="connsiteY10" fmla="*/ 2538 h 10637"/>
              <a:gd name="connsiteX11" fmla="*/ 1650 w 11637"/>
              <a:gd name="connsiteY11" fmla="*/ 3299 h 10637"/>
              <a:gd name="connsiteX12" fmla="*/ 2647 w 11637"/>
              <a:gd name="connsiteY12" fmla="*/ 4097 h 10637"/>
              <a:gd name="connsiteX13" fmla="*/ 1307 w 11637"/>
              <a:gd name="connsiteY13" fmla="*/ 5029 h 10637"/>
              <a:gd name="connsiteX14" fmla="*/ 98 w 11637"/>
              <a:gd name="connsiteY14" fmla="*/ 6435 h 10637"/>
              <a:gd name="connsiteX15" fmla="*/ 1569 w 11637"/>
              <a:gd name="connsiteY15" fmla="*/ 7709 h 10637"/>
              <a:gd name="connsiteX16" fmla="*/ 0 w 11637"/>
              <a:gd name="connsiteY16" fmla="*/ 8926 h 10637"/>
              <a:gd name="connsiteX17" fmla="*/ 1601 w 11637"/>
              <a:gd name="connsiteY17" fmla="*/ 10276 h 10637"/>
              <a:gd name="connsiteX18" fmla="*/ 3480 w 11637"/>
              <a:gd name="connsiteY18" fmla="*/ 9420 h 10637"/>
              <a:gd name="connsiteX19" fmla="*/ 4641 w 11637"/>
              <a:gd name="connsiteY19" fmla="*/ 10637 h 10637"/>
              <a:gd name="connsiteX20" fmla="*/ 5194 w 11637"/>
              <a:gd name="connsiteY20" fmla="*/ 9225 h 10637"/>
              <a:gd name="connsiteX21" fmla="*/ 6585 w 11637"/>
              <a:gd name="connsiteY21" fmla="*/ 5846 h 10637"/>
              <a:gd name="connsiteX22" fmla="*/ 7359 w 11637"/>
              <a:gd name="connsiteY22" fmla="*/ 6485 h 10637"/>
              <a:gd name="connsiteX23" fmla="*/ 8170 w 11637"/>
              <a:gd name="connsiteY23" fmla="*/ 4458 h 10637"/>
              <a:gd name="connsiteX24" fmla="*/ 9657 w 11637"/>
              <a:gd name="connsiteY24" fmla="*/ 2633 h 10637"/>
              <a:gd name="connsiteX25" fmla="*/ 9951 w 11637"/>
              <a:gd name="connsiteY25" fmla="*/ 2956 h 10637"/>
              <a:gd name="connsiteX26" fmla="*/ 9944 w 11637"/>
              <a:gd name="connsiteY26" fmla="*/ 2564 h 10637"/>
              <a:gd name="connsiteX0" fmla="*/ 9944 w 11637"/>
              <a:gd name="connsiteY0" fmla="*/ 2564 h 10637"/>
              <a:gd name="connsiteX1" fmla="*/ 11603 w 11637"/>
              <a:gd name="connsiteY1" fmla="*/ 761 h 10637"/>
              <a:gd name="connsiteX2" fmla="*/ 10784 w 11637"/>
              <a:gd name="connsiteY2" fmla="*/ 489 h 10637"/>
              <a:gd name="connsiteX3" fmla="*/ 9654 w 11637"/>
              <a:gd name="connsiteY3" fmla="*/ 94 h 10637"/>
              <a:gd name="connsiteX4" fmla="*/ 8528 w 11637"/>
              <a:gd name="connsiteY4" fmla="*/ 2289 h 10637"/>
              <a:gd name="connsiteX5" fmla="*/ 8286 w 11637"/>
              <a:gd name="connsiteY5" fmla="*/ 2377 h 10637"/>
              <a:gd name="connsiteX6" fmla="*/ 6865 w 11637"/>
              <a:gd name="connsiteY6" fmla="*/ 1187 h 10637"/>
              <a:gd name="connsiteX7" fmla="*/ 5676 w 11637"/>
              <a:gd name="connsiteY7" fmla="*/ 677 h 10637"/>
              <a:gd name="connsiteX8" fmla="*/ 5507 w 11637"/>
              <a:gd name="connsiteY8" fmla="*/ 1093 h 10637"/>
              <a:gd name="connsiteX9" fmla="*/ 4265 w 11637"/>
              <a:gd name="connsiteY9" fmla="*/ 637 h 10637"/>
              <a:gd name="connsiteX10" fmla="*/ 1176 w 11637"/>
              <a:gd name="connsiteY10" fmla="*/ 2538 h 10637"/>
              <a:gd name="connsiteX11" fmla="*/ 1650 w 11637"/>
              <a:gd name="connsiteY11" fmla="*/ 3299 h 10637"/>
              <a:gd name="connsiteX12" fmla="*/ 2647 w 11637"/>
              <a:gd name="connsiteY12" fmla="*/ 4097 h 10637"/>
              <a:gd name="connsiteX13" fmla="*/ 1307 w 11637"/>
              <a:gd name="connsiteY13" fmla="*/ 5029 h 10637"/>
              <a:gd name="connsiteX14" fmla="*/ 98 w 11637"/>
              <a:gd name="connsiteY14" fmla="*/ 6435 h 10637"/>
              <a:gd name="connsiteX15" fmla="*/ 1569 w 11637"/>
              <a:gd name="connsiteY15" fmla="*/ 7709 h 10637"/>
              <a:gd name="connsiteX16" fmla="*/ 0 w 11637"/>
              <a:gd name="connsiteY16" fmla="*/ 8926 h 10637"/>
              <a:gd name="connsiteX17" fmla="*/ 1601 w 11637"/>
              <a:gd name="connsiteY17" fmla="*/ 10276 h 10637"/>
              <a:gd name="connsiteX18" fmla="*/ 3480 w 11637"/>
              <a:gd name="connsiteY18" fmla="*/ 9420 h 10637"/>
              <a:gd name="connsiteX19" fmla="*/ 4641 w 11637"/>
              <a:gd name="connsiteY19" fmla="*/ 10637 h 10637"/>
              <a:gd name="connsiteX20" fmla="*/ 5194 w 11637"/>
              <a:gd name="connsiteY20" fmla="*/ 9225 h 10637"/>
              <a:gd name="connsiteX21" fmla="*/ 7013 w 11637"/>
              <a:gd name="connsiteY21" fmla="*/ 8409 h 10637"/>
              <a:gd name="connsiteX22" fmla="*/ 7359 w 11637"/>
              <a:gd name="connsiteY22" fmla="*/ 6485 h 10637"/>
              <a:gd name="connsiteX23" fmla="*/ 8170 w 11637"/>
              <a:gd name="connsiteY23" fmla="*/ 4458 h 10637"/>
              <a:gd name="connsiteX24" fmla="*/ 9657 w 11637"/>
              <a:gd name="connsiteY24" fmla="*/ 2633 h 10637"/>
              <a:gd name="connsiteX25" fmla="*/ 9951 w 11637"/>
              <a:gd name="connsiteY25" fmla="*/ 2956 h 10637"/>
              <a:gd name="connsiteX26" fmla="*/ 9944 w 11637"/>
              <a:gd name="connsiteY26" fmla="*/ 2564 h 10637"/>
              <a:gd name="connsiteX0" fmla="*/ 9944 w 11637"/>
              <a:gd name="connsiteY0" fmla="*/ 2564 h 10637"/>
              <a:gd name="connsiteX1" fmla="*/ 11603 w 11637"/>
              <a:gd name="connsiteY1" fmla="*/ 761 h 10637"/>
              <a:gd name="connsiteX2" fmla="*/ 10784 w 11637"/>
              <a:gd name="connsiteY2" fmla="*/ 489 h 10637"/>
              <a:gd name="connsiteX3" fmla="*/ 9654 w 11637"/>
              <a:gd name="connsiteY3" fmla="*/ 94 h 10637"/>
              <a:gd name="connsiteX4" fmla="*/ 8528 w 11637"/>
              <a:gd name="connsiteY4" fmla="*/ 2289 h 10637"/>
              <a:gd name="connsiteX5" fmla="*/ 8286 w 11637"/>
              <a:gd name="connsiteY5" fmla="*/ 2377 h 10637"/>
              <a:gd name="connsiteX6" fmla="*/ 6865 w 11637"/>
              <a:gd name="connsiteY6" fmla="*/ 1187 h 10637"/>
              <a:gd name="connsiteX7" fmla="*/ 5676 w 11637"/>
              <a:gd name="connsiteY7" fmla="*/ 677 h 10637"/>
              <a:gd name="connsiteX8" fmla="*/ 5507 w 11637"/>
              <a:gd name="connsiteY8" fmla="*/ 1093 h 10637"/>
              <a:gd name="connsiteX9" fmla="*/ 4265 w 11637"/>
              <a:gd name="connsiteY9" fmla="*/ 637 h 10637"/>
              <a:gd name="connsiteX10" fmla="*/ 1176 w 11637"/>
              <a:gd name="connsiteY10" fmla="*/ 2538 h 10637"/>
              <a:gd name="connsiteX11" fmla="*/ 1650 w 11637"/>
              <a:gd name="connsiteY11" fmla="*/ 3299 h 10637"/>
              <a:gd name="connsiteX12" fmla="*/ 2647 w 11637"/>
              <a:gd name="connsiteY12" fmla="*/ 4097 h 10637"/>
              <a:gd name="connsiteX13" fmla="*/ 1307 w 11637"/>
              <a:gd name="connsiteY13" fmla="*/ 5029 h 10637"/>
              <a:gd name="connsiteX14" fmla="*/ 98 w 11637"/>
              <a:gd name="connsiteY14" fmla="*/ 6435 h 10637"/>
              <a:gd name="connsiteX15" fmla="*/ 1569 w 11637"/>
              <a:gd name="connsiteY15" fmla="*/ 7709 h 10637"/>
              <a:gd name="connsiteX16" fmla="*/ 0 w 11637"/>
              <a:gd name="connsiteY16" fmla="*/ 8926 h 10637"/>
              <a:gd name="connsiteX17" fmla="*/ 1601 w 11637"/>
              <a:gd name="connsiteY17" fmla="*/ 10276 h 10637"/>
              <a:gd name="connsiteX18" fmla="*/ 3480 w 11637"/>
              <a:gd name="connsiteY18" fmla="*/ 9420 h 10637"/>
              <a:gd name="connsiteX19" fmla="*/ 4641 w 11637"/>
              <a:gd name="connsiteY19" fmla="*/ 10637 h 10637"/>
              <a:gd name="connsiteX20" fmla="*/ 5194 w 11637"/>
              <a:gd name="connsiteY20" fmla="*/ 9316 h 10637"/>
              <a:gd name="connsiteX21" fmla="*/ 7013 w 11637"/>
              <a:gd name="connsiteY21" fmla="*/ 8409 h 10637"/>
              <a:gd name="connsiteX22" fmla="*/ 7359 w 11637"/>
              <a:gd name="connsiteY22" fmla="*/ 6485 h 10637"/>
              <a:gd name="connsiteX23" fmla="*/ 8170 w 11637"/>
              <a:gd name="connsiteY23" fmla="*/ 4458 h 10637"/>
              <a:gd name="connsiteX24" fmla="*/ 9657 w 11637"/>
              <a:gd name="connsiteY24" fmla="*/ 2633 h 10637"/>
              <a:gd name="connsiteX25" fmla="*/ 9951 w 11637"/>
              <a:gd name="connsiteY25" fmla="*/ 2956 h 10637"/>
              <a:gd name="connsiteX26" fmla="*/ 9944 w 11637"/>
              <a:gd name="connsiteY26" fmla="*/ 2564 h 10637"/>
              <a:gd name="connsiteX0" fmla="*/ 9944 w 11637"/>
              <a:gd name="connsiteY0" fmla="*/ 2564 h 10637"/>
              <a:gd name="connsiteX1" fmla="*/ 11603 w 11637"/>
              <a:gd name="connsiteY1" fmla="*/ 761 h 10637"/>
              <a:gd name="connsiteX2" fmla="*/ 10784 w 11637"/>
              <a:gd name="connsiteY2" fmla="*/ 489 h 10637"/>
              <a:gd name="connsiteX3" fmla="*/ 9654 w 11637"/>
              <a:gd name="connsiteY3" fmla="*/ 94 h 10637"/>
              <a:gd name="connsiteX4" fmla="*/ 8528 w 11637"/>
              <a:gd name="connsiteY4" fmla="*/ 2289 h 10637"/>
              <a:gd name="connsiteX5" fmla="*/ 8286 w 11637"/>
              <a:gd name="connsiteY5" fmla="*/ 2377 h 10637"/>
              <a:gd name="connsiteX6" fmla="*/ 6865 w 11637"/>
              <a:gd name="connsiteY6" fmla="*/ 1187 h 10637"/>
              <a:gd name="connsiteX7" fmla="*/ 5676 w 11637"/>
              <a:gd name="connsiteY7" fmla="*/ 677 h 10637"/>
              <a:gd name="connsiteX8" fmla="*/ 5507 w 11637"/>
              <a:gd name="connsiteY8" fmla="*/ 1093 h 10637"/>
              <a:gd name="connsiteX9" fmla="*/ 4265 w 11637"/>
              <a:gd name="connsiteY9" fmla="*/ 637 h 10637"/>
              <a:gd name="connsiteX10" fmla="*/ 1176 w 11637"/>
              <a:gd name="connsiteY10" fmla="*/ 2538 h 10637"/>
              <a:gd name="connsiteX11" fmla="*/ 1650 w 11637"/>
              <a:gd name="connsiteY11" fmla="*/ 3299 h 10637"/>
              <a:gd name="connsiteX12" fmla="*/ 2647 w 11637"/>
              <a:gd name="connsiteY12" fmla="*/ 4097 h 10637"/>
              <a:gd name="connsiteX13" fmla="*/ 1307 w 11637"/>
              <a:gd name="connsiteY13" fmla="*/ 5029 h 10637"/>
              <a:gd name="connsiteX14" fmla="*/ 98 w 11637"/>
              <a:gd name="connsiteY14" fmla="*/ 6435 h 10637"/>
              <a:gd name="connsiteX15" fmla="*/ 1569 w 11637"/>
              <a:gd name="connsiteY15" fmla="*/ 7709 h 10637"/>
              <a:gd name="connsiteX16" fmla="*/ 0 w 11637"/>
              <a:gd name="connsiteY16" fmla="*/ 8926 h 10637"/>
              <a:gd name="connsiteX17" fmla="*/ 1601 w 11637"/>
              <a:gd name="connsiteY17" fmla="*/ 10276 h 10637"/>
              <a:gd name="connsiteX18" fmla="*/ 3480 w 11637"/>
              <a:gd name="connsiteY18" fmla="*/ 9420 h 10637"/>
              <a:gd name="connsiteX19" fmla="*/ 4641 w 11637"/>
              <a:gd name="connsiteY19" fmla="*/ 10637 h 10637"/>
              <a:gd name="connsiteX20" fmla="*/ 5194 w 11637"/>
              <a:gd name="connsiteY20" fmla="*/ 9316 h 10637"/>
              <a:gd name="connsiteX21" fmla="*/ 6319 w 11637"/>
              <a:gd name="connsiteY21" fmla="*/ 8925 h 10637"/>
              <a:gd name="connsiteX22" fmla="*/ 7013 w 11637"/>
              <a:gd name="connsiteY22" fmla="*/ 8409 h 10637"/>
              <a:gd name="connsiteX23" fmla="*/ 7359 w 11637"/>
              <a:gd name="connsiteY23" fmla="*/ 6485 h 10637"/>
              <a:gd name="connsiteX24" fmla="*/ 8170 w 11637"/>
              <a:gd name="connsiteY24" fmla="*/ 4458 h 10637"/>
              <a:gd name="connsiteX25" fmla="*/ 9657 w 11637"/>
              <a:gd name="connsiteY25" fmla="*/ 2633 h 10637"/>
              <a:gd name="connsiteX26" fmla="*/ 9951 w 11637"/>
              <a:gd name="connsiteY26" fmla="*/ 2956 h 10637"/>
              <a:gd name="connsiteX27" fmla="*/ 9944 w 11637"/>
              <a:gd name="connsiteY27" fmla="*/ 2564 h 10637"/>
              <a:gd name="connsiteX0" fmla="*/ 9944 w 11637"/>
              <a:gd name="connsiteY0" fmla="*/ 2564 h 10637"/>
              <a:gd name="connsiteX1" fmla="*/ 11603 w 11637"/>
              <a:gd name="connsiteY1" fmla="*/ 761 h 10637"/>
              <a:gd name="connsiteX2" fmla="*/ 10784 w 11637"/>
              <a:gd name="connsiteY2" fmla="*/ 489 h 10637"/>
              <a:gd name="connsiteX3" fmla="*/ 9654 w 11637"/>
              <a:gd name="connsiteY3" fmla="*/ 94 h 10637"/>
              <a:gd name="connsiteX4" fmla="*/ 8528 w 11637"/>
              <a:gd name="connsiteY4" fmla="*/ 2289 h 10637"/>
              <a:gd name="connsiteX5" fmla="*/ 8286 w 11637"/>
              <a:gd name="connsiteY5" fmla="*/ 2377 h 10637"/>
              <a:gd name="connsiteX6" fmla="*/ 6865 w 11637"/>
              <a:gd name="connsiteY6" fmla="*/ 1187 h 10637"/>
              <a:gd name="connsiteX7" fmla="*/ 5676 w 11637"/>
              <a:gd name="connsiteY7" fmla="*/ 677 h 10637"/>
              <a:gd name="connsiteX8" fmla="*/ 5507 w 11637"/>
              <a:gd name="connsiteY8" fmla="*/ 1093 h 10637"/>
              <a:gd name="connsiteX9" fmla="*/ 4265 w 11637"/>
              <a:gd name="connsiteY9" fmla="*/ 637 h 10637"/>
              <a:gd name="connsiteX10" fmla="*/ 1176 w 11637"/>
              <a:gd name="connsiteY10" fmla="*/ 2538 h 10637"/>
              <a:gd name="connsiteX11" fmla="*/ 1650 w 11637"/>
              <a:gd name="connsiteY11" fmla="*/ 3299 h 10637"/>
              <a:gd name="connsiteX12" fmla="*/ 2647 w 11637"/>
              <a:gd name="connsiteY12" fmla="*/ 4097 h 10637"/>
              <a:gd name="connsiteX13" fmla="*/ 1307 w 11637"/>
              <a:gd name="connsiteY13" fmla="*/ 5029 h 10637"/>
              <a:gd name="connsiteX14" fmla="*/ 98 w 11637"/>
              <a:gd name="connsiteY14" fmla="*/ 6435 h 10637"/>
              <a:gd name="connsiteX15" fmla="*/ 1569 w 11637"/>
              <a:gd name="connsiteY15" fmla="*/ 7709 h 10637"/>
              <a:gd name="connsiteX16" fmla="*/ 0 w 11637"/>
              <a:gd name="connsiteY16" fmla="*/ 8926 h 10637"/>
              <a:gd name="connsiteX17" fmla="*/ 1601 w 11637"/>
              <a:gd name="connsiteY17" fmla="*/ 10276 h 10637"/>
              <a:gd name="connsiteX18" fmla="*/ 3480 w 11637"/>
              <a:gd name="connsiteY18" fmla="*/ 9420 h 10637"/>
              <a:gd name="connsiteX19" fmla="*/ 4641 w 11637"/>
              <a:gd name="connsiteY19" fmla="*/ 10637 h 10637"/>
              <a:gd name="connsiteX20" fmla="*/ 5194 w 11637"/>
              <a:gd name="connsiteY20" fmla="*/ 9316 h 10637"/>
              <a:gd name="connsiteX21" fmla="*/ 6319 w 11637"/>
              <a:gd name="connsiteY21" fmla="*/ 8925 h 10637"/>
              <a:gd name="connsiteX22" fmla="*/ 6413 w 11637"/>
              <a:gd name="connsiteY22" fmla="*/ 9152 h 10637"/>
              <a:gd name="connsiteX23" fmla="*/ 7013 w 11637"/>
              <a:gd name="connsiteY23" fmla="*/ 8409 h 10637"/>
              <a:gd name="connsiteX24" fmla="*/ 7359 w 11637"/>
              <a:gd name="connsiteY24" fmla="*/ 6485 h 10637"/>
              <a:gd name="connsiteX25" fmla="*/ 8170 w 11637"/>
              <a:gd name="connsiteY25" fmla="*/ 4458 h 10637"/>
              <a:gd name="connsiteX26" fmla="*/ 9657 w 11637"/>
              <a:gd name="connsiteY26" fmla="*/ 2633 h 10637"/>
              <a:gd name="connsiteX27" fmla="*/ 9951 w 11637"/>
              <a:gd name="connsiteY27" fmla="*/ 2956 h 10637"/>
              <a:gd name="connsiteX28" fmla="*/ 9944 w 11637"/>
              <a:gd name="connsiteY28" fmla="*/ 2564 h 10637"/>
              <a:gd name="connsiteX0" fmla="*/ 9944 w 11637"/>
              <a:gd name="connsiteY0" fmla="*/ 2564 h 10637"/>
              <a:gd name="connsiteX1" fmla="*/ 11603 w 11637"/>
              <a:gd name="connsiteY1" fmla="*/ 761 h 10637"/>
              <a:gd name="connsiteX2" fmla="*/ 10784 w 11637"/>
              <a:gd name="connsiteY2" fmla="*/ 489 h 10637"/>
              <a:gd name="connsiteX3" fmla="*/ 9654 w 11637"/>
              <a:gd name="connsiteY3" fmla="*/ 94 h 10637"/>
              <a:gd name="connsiteX4" fmla="*/ 8528 w 11637"/>
              <a:gd name="connsiteY4" fmla="*/ 2289 h 10637"/>
              <a:gd name="connsiteX5" fmla="*/ 8286 w 11637"/>
              <a:gd name="connsiteY5" fmla="*/ 2377 h 10637"/>
              <a:gd name="connsiteX6" fmla="*/ 6865 w 11637"/>
              <a:gd name="connsiteY6" fmla="*/ 1187 h 10637"/>
              <a:gd name="connsiteX7" fmla="*/ 5676 w 11637"/>
              <a:gd name="connsiteY7" fmla="*/ 677 h 10637"/>
              <a:gd name="connsiteX8" fmla="*/ 5507 w 11637"/>
              <a:gd name="connsiteY8" fmla="*/ 1093 h 10637"/>
              <a:gd name="connsiteX9" fmla="*/ 4265 w 11637"/>
              <a:gd name="connsiteY9" fmla="*/ 637 h 10637"/>
              <a:gd name="connsiteX10" fmla="*/ 1176 w 11637"/>
              <a:gd name="connsiteY10" fmla="*/ 2538 h 10637"/>
              <a:gd name="connsiteX11" fmla="*/ 1650 w 11637"/>
              <a:gd name="connsiteY11" fmla="*/ 3299 h 10637"/>
              <a:gd name="connsiteX12" fmla="*/ 2647 w 11637"/>
              <a:gd name="connsiteY12" fmla="*/ 4097 h 10637"/>
              <a:gd name="connsiteX13" fmla="*/ 1307 w 11637"/>
              <a:gd name="connsiteY13" fmla="*/ 5029 h 10637"/>
              <a:gd name="connsiteX14" fmla="*/ 98 w 11637"/>
              <a:gd name="connsiteY14" fmla="*/ 6435 h 10637"/>
              <a:gd name="connsiteX15" fmla="*/ 1569 w 11637"/>
              <a:gd name="connsiteY15" fmla="*/ 7709 h 10637"/>
              <a:gd name="connsiteX16" fmla="*/ 0 w 11637"/>
              <a:gd name="connsiteY16" fmla="*/ 8926 h 10637"/>
              <a:gd name="connsiteX17" fmla="*/ 1601 w 11637"/>
              <a:gd name="connsiteY17" fmla="*/ 10276 h 10637"/>
              <a:gd name="connsiteX18" fmla="*/ 3480 w 11637"/>
              <a:gd name="connsiteY18" fmla="*/ 9420 h 10637"/>
              <a:gd name="connsiteX19" fmla="*/ 4641 w 11637"/>
              <a:gd name="connsiteY19" fmla="*/ 10637 h 10637"/>
              <a:gd name="connsiteX20" fmla="*/ 5194 w 11637"/>
              <a:gd name="connsiteY20" fmla="*/ 9316 h 10637"/>
              <a:gd name="connsiteX21" fmla="*/ 6152 w 11637"/>
              <a:gd name="connsiteY21" fmla="*/ 9174 h 10637"/>
              <a:gd name="connsiteX22" fmla="*/ 6413 w 11637"/>
              <a:gd name="connsiteY22" fmla="*/ 9152 h 10637"/>
              <a:gd name="connsiteX23" fmla="*/ 7013 w 11637"/>
              <a:gd name="connsiteY23" fmla="*/ 8409 h 10637"/>
              <a:gd name="connsiteX24" fmla="*/ 7359 w 11637"/>
              <a:gd name="connsiteY24" fmla="*/ 6485 h 10637"/>
              <a:gd name="connsiteX25" fmla="*/ 8170 w 11637"/>
              <a:gd name="connsiteY25" fmla="*/ 4458 h 10637"/>
              <a:gd name="connsiteX26" fmla="*/ 9657 w 11637"/>
              <a:gd name="connsiteY26" fmla="*/ 2633 h 10637"/>
              <a:gd name="connsiteX27" fmla="*/ 9951 w 11637"/>
              <a:gd name="connsiteY27" fmla="*/ 2956 h 10637"/>
              <a:gd name="connsiteX28" fmla="*/ 9944 w 11637"/>
              <a:gd name="connsiteY28" fmla="*/ 2564 h 10637"/>
              <a:gd name="connsiteX0" fmla="*/ 9944 w 11637"/>
              <a:gd name="connsiteY0" fmla="*/ 2564 h 10637"/>
              <a:gd name="connsiteX1" fmla="*/ 11603 w 11637"/>
              <a:gd name="connsiteY1" fmla="*/ 761 h 10637"/>
              <a:gd name="connsiteX2" fmla="*/ 10784 w 11637"/>
              <a:gd name="connsiteY2" fmla="*/ 489 h 10637"/>
              <a:gd name="connsiteX3" fmla="*/ 9654 w 11637"/>
              <a:gd name="connsiteY3" fmla="*/ 94 h 10637"/>
              <a:gd name="connsiteX4" fmla="*/ 8528 w 11637"/>
              <a:gd name="connsiteY4" fmla="*/ 2289 h 10637"/>
              <a:gd name="connsiteX5" fmla="*/ 8286 w 11637"/>
              <a:gd name="connsiteY5" fmla="*/ 2377 h 10637"/>
              <a:gd name="connsiteX6" fmla="*/ 6865 w 11637"/>
              <a:gd name="connsiteY6" fmla="*/ 1187 h 10637"/>
              <a:gd name="connsiteX7" fmla="*/ 5676 w 11637"/>
              <a:gd name="connsiteY7" fmla="*/ 677 h 10637"/>
              <a:gd name="connsiteX8" fmla="*/ 5507 w 11637"/>
              <a:gd name="connsiteY8" fmla="*/ 1093 h 10637"/>
              <a:gd name="connsiteX9" fmla="*/ 4265 w 11637"/>
              <a:gd name="connsiteY9" fmla="*/ 637 h 10637"/>
              <a:gd name="connsiteX10" fmla="*/ 1176 w 11637"/>
              <a:gd name="connsiteY10" fmla="*/ 2538 h 10637"/>
              <a:gd name="connsiteX11" fmla="*/ 1650 w 11637"/>
              <a:gd name="connsiteY11" fmla="*/ 3299 h 10637"/>
              <a:gd name="connsiteX12" fmla="*/ 2647 w 11637"/>
              <a:gd name="connsiteY12" fmla="*/ 4097 h 10637"/>
              <a:gd name="connsiteX13" fmla="*/ 1307 w 11637"/>
              <a:gd name="connsiteY13" fmla="*/ 5029 h 10637"/>
              <a:gd name="connsiteX14" fmla="*/ 98 w 11637"/>
              <a:gd name="connsiteY14" fmla="*/ 6435 h 10637"/>
              <a:gd name="connsiteX15" fmla="*/ 1569 w 11637"/>
              <a:gd name="connsiteY15" fmla="*/ 7709 h 10637"/>
              <a:gd name="connsiteX16" fmla="*/ 0 w 11637"/>
              <a:gd name="connsiteY16" fmla="*/ 8926 h 10637"/>
              <a:gd name="connsiteX17" fmla="*/ 1601 w 11637"/>
              <a:gd name="connsiteY17" fmla="*/ 10276 h 10637"/>
              <a:gd name="connsiteX18" fmla="*/ 3480 w 11637"/>
              <a:gd name="connsiteY18" fmla="*/ 9420 h 10637"/>
              <a:gd name="connsiteX19" fmla="*/ 4641 w 11637"/>
              <a:gd name="connsiteY19" fmla="*/ 10637 h 10637"/>
              <a:gd name="connsiteX20" fmla="*/ 5194 w 11637"/>
              <a:gd name="connsiteY20" fmla="*/ 9316 h 10637"/>
              <a:gd name="connsiteX21" fmla="*/ 6152 w 11637"/>
              <a:gd name="connsiteY21" fmla="*/ 9174 h 10637"/>
              <a:gd name="connsiteX22" fmla="*/ 6525 w 11637"/>
              <a:gd name="connsiteY22" fmla="*/ 9152 h 10637"/>
              <a:gd name="connsiteX23" fmla="*/ 7013 w 11637"/>
              <a:gd name="connsiteY23" fmla="*/ 8409 h 10637"/>
              <a:gd name="connsiteX24" fmla="*/ 7359 w 11637"/>
              <a:gd name="connsiteY24" fmla="*/ 6485 h 10637"/>
              <a:gd name="connsiteX25" fmla="*/ 8170 w 11637"/>
              <a:gd name="connsiteY25" fmla="*/ 4458 h 10637"/>
              <a:gd name="connsiteX26" fmla="*/ 9657 w 11637"/>
              <a:gd name="connsiteY26" fmla="*/ 2633 h 10637"/>
              <a:gd name="connsiteX27" fmla="*/ 9951 w 11637"/>
              <a:gd name="connsiteY27" fmla="*/ 2956 h 10637"/>
              <a:gd name="connsiteX28" fmla="*/ 9944 w 11637"/>
              <a:gd name="connsiteY28" fmla="*/ 2564 h 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37" h="10637">
                <a:moveTo>
                  <a:pt x="9944" y="2564"/>
                </a:moveTo>
                <a:cubicBezTo>
                  <a:pt x="9931" y="2387"/>
                  <a:pt x="11661" y="1263"/>
                  <a:pt x="11603" y="761"/>
                </a:cubicBezTo>
                <a:cubicBezTo>
                  <a:pt x="11799" y="393"/>
                  <a:pt x="11109" y="600"/>
                  <a:pt x="10784" y="489"/>
                </a:cubicBezTo>
                <a:cubicBezTo>
                  <a:pt x="10459" y="378"/>
                  <a:pt x="10086" y="-229"/>
                  <a:pt x="9654" y="94"/>
                </a:cubicBezTo>
                <a:cubicBezTo>
                  <a:pt x="9366" y="332"/>
                  <a:pt x="8874" y="1950"/>
                  <a:pt x="8528" y="2289"/>
                </a:cubicBezTo>
                <a:lnTo>
                  <a:pt x="8286" y="2377"/>
                </a:lnTo>
                <a:lnTo>
                  <a:pt x="6865" y="1187"/>
                </a:lnTo>
                <a:cubicBezTo>
                  <a:pt x="6772" y="775"/>
                  <a:pt x="5769" y="1089"/>
                  <a:pt x="5676" y="677"/>
                </a:cubicBezTo>
                <a:cubicBezTo>
                  <a:pt x="5620" y="816"/>
                  <a:pt x="5563" y="954"/>
                  <a:pt x="5507" y="1093"/>
                </a:cubicBezTo>
                <a:lnTo>
                  <a:pt x="4265" y="637"/>
                </a:lnTo>
                <a:cubicBezTo>
                  <a:pt x="3543" y="878"/>
                  <a:pt x="1612" y="2095"/>
                  <a:pt x="1176" y="2538"/>
                </a:cubicBezTo>
                <a:lnTo>
                  <a:pt x="1650" y="3299"/>
                </a:lnTo>
                <a:cubicBezTo>
                  <a:pt x="1895" y="3558"/>
                  <a:pt x="2704" y="3809"/>
                  <a:pt x="2647" y="4097"/>
                </a:cubicBezTo>
                <a:lnTo>
                  <a:pt x="1307" y="5029"/>
                </a:lnTo>
                <a:lnTo>
                  <a:pt x="98" y="6435"/>
                </a:lnTo>
                <a:lnTo>
                  <a:pt x="1569" y="7709"/>
                </a:lnTo>
                <a:lnTo>
                  <a:pt x="0" y="8926"/>
                </a:lnTo>
                <a:lnTo>
                  <a:pt x="1601" y="10276"/>
                </a:lnTo>
                <a:cubicBezTo>
                  <a:pt x="2181" y="10358"/>
                  <a:pt x="2974" y="9360"/>
                  <a:pt x="3480" y="9420"/>
                </a:cubicBezTo>
                <a:lnTo>
                  <a:pt x="4641" y="10637"/>
                </a:lnTo>
                <a:cubicBezTo>
                  <a:pt x="4948" y="10592"/>
                  <a:pt x="4942" y="9560"/>
                  <a:pt x="5194" y="9316"/>
                </a:cubicBezTo>
                <a:cubicBezTo>
                  <a:pt x="5446" y="9072"/>
                  <a:pt x="5849" y="9325"/>
                  <a:pt x="6152" y="9174"/>
                </a:cubicBezTo>
                <a:cubicBezTo>
                  <a:pt x="6355" y="9109"/>
                  <a:pt x="6409" y="9238"/>
                  <a:pt x="6525" y="9152"/>
                </a:cubicBezTo>
                <a:cubicBezTo>
                  <a:pt x="6641" y="9066"/>
                  <a:pt x="6855" y="8816"/>
                  <a:pt x="7013" y="8409"/>
                </a:cubicBezTo>
                <a:cubicBezTo>
                  <a:pt x="7128" y="7768"/>
                  <a:pt x="7244" y="7126"/>
                  <a:pt x="7359" y="6485"/>
                </a:cubicBezTo>
                <a:lnTo>
                  <a:pt x="8170" y="4458"/>
                </a:lnTo>
                <a:lnTo>
                  <a:pt x="9657" y="2633"/>
                </a:lnTo>
                <a:lnTo>
                  <a:pt x="9951" y="2956"/>
                </a:lnTo>
                <a:cubicBezTo>
                  <a:pt x="9967" y="3007"/>
                  <a:pt x="9928" y="2513"/>
                  <a:pt x="9944" y="2564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7" name="Text Box 15"/>
          <p:cNvSpPr txBox="1">
            <a:spLocks noChangeArrowheads="1"/>
          </p:cNvSpPr>
          <p:nvPr/>
        </p:nvSpPr>
        <p:spPr bwMode="auto">
          <a:xfrm>
            <a:off x="5073650" y="4797152"/>
            <a:ext cx="384175" cy="30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sz="1400" b="1" smtClean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274448" name="Text Box 16"/>
          <p:cNvSpPr txBox="1">
            <a:spLocks noChangeArrowheads="1"/>
          </p:cNvSpPr>
          <p:nvPr/>
        </p:nvSpPr>
        <p:spPr bwMode="auto">
          <a:xfrm>
            <a:off x="3919538" y="5399088"/>
            <a:ext cx="384175" cy="30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sz="1400" b="1" smtClean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2997200" y="4227513"/>
            <a:ext cx="384175" cy="30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sz="1400" b="1" smtClean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1614488" y="3492500"/>
            <a:ext cx="384175" cy="30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sz="1400" b="1" smtClean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4453" name="Text Box 21"/>
          <p:cNvSpPr txBox="1">
            <a:spLocks noChangeArrowheads="1"/>
          </p:cNvSpPr>
          <p:nvPr/>
        </p:nvSpPr>
        <p:spPr bwMode="auto">
          <a:xfrm>
            <a:off x="3687763" y="2465388"/>
            <a:ext cx="385762" cy="30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sz="1400" b="1" smtClean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74455" name="Text Box 23"/>
          <p:cNvSpPr txBox="1">
            <a:spLocks noChangeArrowheads="1"/>
          </p:cNvSpPr>
          <p:nvPr/>
        </p:nvSpPr>
        <p:spPr bwMode="auto">
          <a:xfrm>
            <a:off x="5457825" y="852488"/>
            <a:ext cx="384175" cy="30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sz="1400" b="1" dirty="0" smtClean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274456" name="Text Box 24"/>
          <p:cNvSpPr txBox="1">
            <a:spLocks noChangeArrowheads="1"/>
          </p:cNvSpPr>
          <p:nvPr/>
        </p:nvSpPr>
        <p:spPr bwMode="auto">
          <a:xfrm>
            <a:off x="3919538" y="1146175"/>
            <a:ext cx="384175" cy="30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sz="1400" b="1" dirty="0" smtClean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74457" name="Text Box 25"/>
          <p:cNvSpPr txBox="1">
            <a:spLocks noChangeArrowheads="1"/>
          </p:cNvSpPr>
          <p:nvPr/>
        </p:nvSpPr>
        <p:spPr bwMode="auto">
          <a:xfrm>
            <a:off x="6948264" y="1772816"/>
            <a:ext cx="460375" cy="30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sz="1400" b="1" dirty="0" smtClean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274458" name="Text Box 26"/>
          <p:cNvSpPr txBox="1">
            <a:spLocks noChangeArrowheads="1"/>
          </p:cNvSpPr>
          <p:nvPr/>
        </p:nvSpPr>
        <p:spPr bwMode="auto">
          <a:xfrm>
            <a:off x="4841875" y="5986463"/>
            <a:ext cx="384175" cy="30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CH" sz="1400" b="1" smtClean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33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Alle\Fotosammlung\VERKEHR\BilderRadteste\Fotos-Goldau\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1" name="Arc 3"/>
          <p:cNvSpPr>
            <a:spLocks/>
          </p:cNvSpPr>
          <p:nvPr/>
        </p:nvSpPr>
        <p:spPr bwMode="auto">
          <a:xfrm rot="4934036" flipH="1">
            <a:off x="2642596" y="2413592"/>
            <a:ext cx="1727192" cy="4038481"/>
          </a:xfrm>
          <a:custGeom>
            <a:avLst/>
            <a:gdLst>
              <a:gd name="T0" fmla="*/ 0 w 21601"/>
              <a:gd name="T1" fmla="*/ 0 h 21600"/>
              <a:gd name="T2" fmla="*/ 5692776 w 21601"/>
              <a:gd name="T3" fmla="*/ 382587 h 21600"/>
              <a:gd name="T4" fmla="*/ 264 w 21601"/>
              <a:gd name="T5" fmla="*/ 382587 h 21600"/>
              <a:gd name="T6" fmla="*/ 0 60000 65536"/>
              <a:gd name="T7" fmla="*/ 0 60000 65536"/>
              <a:gd name="T8" fmla="*/ 0 60000 65536"/>
              <a:gd name="connsiteX0" fmla="*/ 1034 w 23135"/>
              <a:gd name="connsiteY0" fmla="*/ 4170 h 27595"/>
              <a:gd name="connsiteX1" fmla="*/ 1035 w 23135"/>
              <a:gd name="connsiteY1" fmla="*/ 4170 h 27595"/>
              <a:gd name="connsiteX2" fmla="*/ 22635 w 23135"/>
              <a:gd name="connsiteY2" fmla="*/ 25770 h 27595"/>
              <a:gd name="connsiteX0" fmla="*/ 1034 w 23135"/>
              <a:gd name="connsiteY0" fmla="*/ 4170 h 27595"/>
              <a:gd name="connsiteX1" fmla="*/ 1035 w 23135"/>
              <a:gd name="connsiteY1" fmla="*/ 4170 h 27595"/>
              <a:gd name="connsiteX2" fmla="*/ 15012 w 23135"/>
              <a:gd name="connsiteY2" fmla="*/ 1126 h 27595"/>
              <a:gd name="connsiteX3" fmla="*/ 22635 w 23135"/>
              <a:gd name="connsiteY3" fmla="*/ 25770 h 27595"/>
              <a:gd name="connsiteX4" fmla="*/ 1035 w 23135"/>
              <a:gd name="connsiteY4" fmla="*/ 25770 h 27595"/>
              <a:gd name="connsiteX5" fmla="*/ 1034 w 23135"/>
              <a:gd name="connsiteY5" fmla="*/ 4170 h 27595"/>
              <a:gd name="connsiteX0" fmla="*/ 1034 w 23135"/>
              <a:gd name="connsiteY0" fmla="*/ 4170 h 31748"/>
              <a:gd name="connsiteX1" fmla="*/ 1035 w 23135"/>
              <a:gd name="connsiteY1" fmla="*/ 4170 h 31748"/>
              <a:gd name="connsiteX2" fmla="*/ 22270 w 23135"/>
              <a:gd name="connsiteY2" fmla="*/ 31748 h 31748"/>
              <a:gd name="connsiteX0" fmla="*/ 1034 w 23135"/>
              <a:gd name="connsiteY0" fmla="*/ 4170 h 31748"/>
              <a:gd name="connsiteX1" fmla="*/ 1035 w 23135"/>
              <a:gd name="connsiteY1" fmla="*/ 4170 h 31748"/>
              <a:gd name="connsiteX2" fmla="*/ 15012 w 23135"/>
              <a:gd name="connsiteY2" fmla="*/ 1126 h 31748"/>
              <a:gd name="connsiteX3" fmla="*/ 22635 w 23135"/>
              <a:gd name="connsiteY3" fmla="*/ 25770 h 31748"/>
              <a:gd name="connsiteX4" fmla="*/ 1035 w 23135"/>
              <a:gd name="connsiteY4" fmla="*/ 25770 h 31748"/>
              <a:gd name="connsiteX5" fmla="*/ 1034 w 23135"/>
              <a:gd name="connsiteY5" fmla="*/ 4170 h 3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35" h="31748" fill="none" extrusionOk="0">
                <a:moveTo>
                  <a:pt x="1034" y="4170"/>
                </a:moveTo>
                <a:cubicBezTo>
                  <a:pt x="1034" y="4170"/>
                  <a:pt x="1034" y="4169"/>
                  <a:pt x="1035" y="4170"/>
                </a:cubicBezTo>
                <a:cubicBezTo>
                  <a:pt x="12964" y="4170"/>
                  <a:pt x="22270" y="19818"/>
                  <a:pt x="22270" y="31748"/>
                </a:cubicBezTo>
              </a:path>
              <a:path w="23135" h="31748" stroke="0" extrusionOk="0">
                <a:moveTo>
                  <a:pt x="1034" y="4170"/>
                </a:moveTo>
                <a:cubicBezTo>
                  <a:pt x="1034" y="4170"/>
                  <a:pt x="-1295" y="4677"/>
                  <a:pt x="1035" y="4170"/>
                </a:cubicBezTo>
                <a:cubicBezTo>
                  <a:pt x="3365" y="3663"/>
                  <a:pt x="11412" y="-2474"/>
                  <a:pt x="15012" y="1126"/>
                </a:cubicBezTo>
                <a:cubicBezTo>
                  <a:pt x="18612" y="4726"/>
                  <a:pt x="24964" y="21663"/>
                  <a:pt x="22635" y="25770"/>
                </a:cubicBezTo>
                <a:cubicBezTo>
                  <a:pt x="20306" y="29877"/>
                  <a:pt x="8235" y="25770"/>
                  <a:pt x="1035" y="25770"/>
                </a:cubicBezTo>
                <a:cubicBezTo>
                  <a:pt x="1035" y="18570"/>
                  <a:pt x="1034" y="11370"/>
                  <a:pt x="1034" y="4170"/>
                </a:cubicBezTo>
                <a:close/>
              </a:path>
            </a:pathLst>
          </a:custGeom>
          <a:noFill/>
          <a:ln w="57150">
            <a:solidFill>
              <a:srgbClr val="00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52938" name="Text Box 10"/>
          <p:cNvSpPr txBox="1">
            <a:spLocks noChangeArrowheads="1"/>
          </p:cNvSpPr>
          <p:nvPr/>
        </p:nvSpPr>
        <p:spPr bwMode="auto">
          <a:xfrm rot="-1661690">
            <a:off x="250825" y="5489059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Olympstrasse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2940" name="AutoShape 12"/>
          <p:cNvSpPr>
            <a:spLocks noChangeArrowheads="1"/>
          </p:cNvSpPr>
          <p:nvPr/>
        </p:nvSpPr>
        <p:spPr bwMode="auto">
          <a:xfrm rot="10319204">
            <a:off x="4470095" y="4193045"/>
            <a:ext cx="381000" cy="457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52947" name="Line 19"/>
          <p:cNvSpPr>
            <a:spLocks noChangeShapeType="1"/>
          </p:cNvSpPr>
          <p:nvPr/>
        </p:nvSpPr>
        <p:spPr bwMode="auto">
          <a:xfrm>
            <a:off x="1388775" y="4005063"/>
            <a:ext cx="1959264" cy="79181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H="1">
            <a:off x="5076054" y="4005063"/>
            <a:ext cx="280831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52949" name="Text Box 21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Radtest Brunnen  / Posten 1</a:t>
            </a:r>
          </a:p>
        </p:txBody>
      </p:sp>
      <p:sp>
        <p:nvSpPr>
          <p:cNvPr id="252950" name="Text Box 22"/>
          <p:cNvSpPr txBox="1">
            <a:spLocks noChangeArrowheads="1"/>
          </p:cNvSpPr>
          <p:nvPr/>
        </p:nvSpPr>
        <p:spPr bwMode="auto">
          <a:xfrm>
            <a:off x="0" y="836613"/>
            <a:ext cx="9144000" cy="838200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2800" b="1" dirty="0">
                <a:solidFill>
                  <a:srgbClr val="FF3300"/>
                </a:solidFill>
              </a:rPr>
              <a:t>Abbiegen nach links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 dirty="0" smtClean="0">
                <a:solidFill>
                  <a:srgbClr val="000000"/>
                </a:solidFill>
              </a:rPr>
              <a:t>Blick zurück / Handzeichen / </a:t>
            </a:r>
            <a:r>
              <a:rPr lang="de-CH" b="1" dirty="0" err="1" smtClean="0">
                <a:solidFill>
                  <a:srgbClr val="000000"/>
                </a:solidFill>
              </a:rPr>
              <a:t>Einspuren</a:t>
            </a:r>
            <a:r>
              <a:rPr lang="de-CH" b="1" dirty="0" smtClean="0">
                <a:solidFill>
                  <a:srgbClr val="000000"/>
                </a:solidFill>
              </a:rPr>
              <a:t> </a:t>
            </a:r>
            <a:r>
              <a:rPr lang="de-CH" b="1" dirty="0">
                <a:solidFill>
                  <a:srgbClr val="000000"/>
                </a:solidFill>
              </a:rPr>
              <a:t>/ Vortritt beachten</a:t>
            </a: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H="1" flipV="1">
            <a:off x="5076052" y="5949280"/>
            <a:ext cx="1872211" cy="90872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5040310" y="5013175"/>
            <a:ext cx="35743" cy="792089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431462" y="3281698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Bahnhofstrasse</a:t>
            </a:r>
          </a:p>
        </p:txBody>
      </p:sp>
    </p:spTree>
    <p:extLst>
      <p:ext uri="{BB962C8B-B14F-4D97-AF65-F5344CB8AC3E}">
        <p14:creationId xmlns:p14="http://schemas.microsoft.com/office/powerpoint/2010/main" val="1167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29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animBg="1"/>
      <p:bldP spid="252940" grpId="0" animBg="1"/>
      <p:bldP spid="252947" grpId="0" animBg="1"/>
      <p:bldP spid="252948" grpId="0" animBg="1"/>
      <p:bldP spid="252949" grpId="0" animBg="1" autoUpdateAnimBg="0"/>
      <p:bldP spid="252950" grpId="0" build="p" animBg="1" autoUpdateAnimBg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4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Radtest Brunnen / Posten 2</a:t>
            </a: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0" y="836613"/>
            <a:ext cx="9144000" cy="838200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2800" b="1">
                <a:solidFill>
                  <a:srgbClr val="FF3300"/>
                </a:solidFill>
              </a:rPr>
              <a:t>Abbiegen nach rechts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>
                <a:solidFill>
                  <a:srgbClr val="000000"/>
                </a:solidFill>
              </a:rPr>
              <a:t>Blickkontakt / Zeichengabe / Vortritt beachten </a:t>
            </a:r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 rot="-3769020">
            <a:off x="2247900" y="44577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Bahnhofstrasse</a:t>
            </a:r>
          </a:p>
        </p:txBody>
      </p:sp>
      <p:sp>
        <p:nvSpPr>
          <p:cNvPr id="253964" name="Text Box 12"/>
          <p:cNvSpPr txBox="1">
            <a:spLocks noChangeArrowheads="1"/>
          </p:cNvSpPr>
          <p:nvPr/>
        </p:nvSpPr>
        <p:spPr bwMode="auto">
          <a:xfrm>
            <a:off x="6053138" y="2665413"/>
            <a:ext cx="281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Gersauerstrasse</a:t>
            </a:r>
          </a:p>
        </p:txBody>
      </p:sp>
      <p:sp>
        <p:nvSpPr>
          <p:cNvPr id="68615" name="Freeform 15"/>
          <p:cNvSpPr>
            <a:spLocks/>
          </p:cNvSpPr>
          <p:nvPr/>
        </p:nvSpPr>
        <p:spPr bwMode="auto">
          <a:xfrm>
            <a:off x="4643438" y="3619500"/>
            <a:ext cx="1873250" cy="2473325"/>
          </a:xfrm>
          <a:custGeom>
            <a:avLst/>
            <a:gdLst>
              <a:gd name="T0" fmla="*/ 1873250 w 1180"/>
              <a:gd name="T1" fmla="*/ 2473325 h 1558"/>
              <a:gd name="T2" fmla="*/ 1512888 w 1180"/>
              <a:gd name="T3" fmla="*/ 1465263 h 1558"/>
              <a:gd name="T4" fmla="*/ 1008063 w 1180"/>
              <a:gd name="T5" fmla="*/ 889000 h 1558"/>
              <a:gd name="T6" fmla="*/ 433388 w 1180"/>
              <a:gd name="T7" fmla="*/ 457200 h 1558"/>
              <a:gd name="T8" fmla="*/ 0 w 1180"/>
              <a:gd name="T9" fmla="*/ 241300 h 1558"/>
              <a:gd name="T10" fmla="*/ 0 w 1180"/>
              <a:gd name="T11" fmla="*/ 169863 h 1558"/>
              <a:gd name="T12" fmla="*/ 0 w 1180"/>
              <a:gd name="T13" fmla="*/ 96838 h 1558"/>
              <a:gd name="T14" fmla="*/ 709613 w 1180"/>
              <a:gd name="T15" fmla="*/ 0 h 1558"/>
              <a:gd name="T16" fmla="*/ 1062038 w 1180"/>
              <a:gd name="T17" fmla="*/ 0 h 15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80" h="1558">
                <a:moveTo>
                  <a:pt x="1180" y="1558"/>
                </a:moveTo>
                <a:lnTo>
                  <a:pt x="953" y="923"/>
                </a:lnTo>
                <a:lnTo>
                  <a:pt x="635" y="560"/>
                </a:lnTo>
                <a:lnTo>
                  <a:pt x="273" y="288"/>
                </a:lnTo>
                <a:lnTo>
                  <a:pt x="0" y="152"/>
                </a:lnTo>
                <a:lnTo>
                  <a:pt x="0" y="107"/>
                </a:lnTo>
                <a:lnTo>
                  <a:pt x="0" y="61"/>
                </a:lnTo>
                <a:lnTo>
                  <a:pt x="447" y="0"/>
                </a:lnTo>
                <a:lnTo>
                  <a:pt x="669" y="0"/>
                </a:lnTo>
              </a:path>
            </a:pathLst>
          </a:custGeom>
          <a:noFill/>
          <a:ln w="444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4588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39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0" grpId="0" animBg="1" autoUpdateAnimBg="0"/>
      <p:bldP spid="253961" grpId="0" build="p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9525"/>
            <a:ext cx="9217026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4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04" name="Line 4"/>
          <p:cNvSpPr>
            <a:spLocks noChangeShapeType="1"/>
          </p:cNvSpPr>
          <p:nvPr/>
        </p:nvSpPr>
        <p:spPr bwMode="auto">
          <a:xfrm flipH="1" flipV="1">
            <a:off x="6084888" y="6308725"/>
            <a:ext cx="71437" cy="57626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56005" name="Line 5"/>
          <p:cNvSpPr>
            <a:spLocks noChangeShapeType="1"/>
          </p:cNvSpPr>
          <p:nvPr/>
        </p:nvSpPr>
        <p:spPr bwMode="auto">
          <a:xfrm flipH="1" flipV="1">
            <a:off x="4140200" y="4365625"/>
            <a:ext cx="1800225" cy="187166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56006" name="Line 6"/>
          <p:cNvSpPr>
            <a:spLocks noChangeShapeType="1"/>
          </p:cNvSpPr>
          <p:nvPr/>
        </p:nvSpPr>
        <p:spPr bwMode="auto">
          <a:xfrm flipV="1">
            <a:off x="4140199" y="3429000"/>
            <a:ext cx="936625" cy="863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56008" name="Line 8"/>
          <p:cNvSpPr>
            <a:spLocks noChangeShapeType="1"/>
          </p:cNvSpPr>
          <p:nvPr/>
        </p:nvSpPr>
        <p:spPr bwMode="auto">
          <a:xfrm flipH="1">
            <a:off x="5003800" y="2636838"/>
            <a:ext cx="936625" cy="36036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med" len="med"/>
          </a:ln>
          <a:effectLst>
            <a:outerShdw dist="107763" dir="81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56009" name="Arc 9"/>
          <p:cNvSpPr>
            <a:spLocks/>
          </p:cNvSpPr>
          <p:nvPr/>
        </p:nvSpPr>
        <p:spPr bwMode="auto">
          <a:xfrm>
            <a:off x="3492501" y="3068638"/>
            <a:ext cx="1223515" cy="897521"/>
          </a:xfrm>
          <a:custGeom>
            <a:avLst/>
            <a:gdLst>
              <a:gd name="T0" fmla="*/ 0 w 20833"/>
              <a:gd name="T1" fmla="*/ 0 h 21600"/>
              <a:gd name="T2" fmla="*/ 1541463 w 20833"/>
              <a:gd name="T3" fmla="*/ 675267 h 21600"/>
              <a:gd name="T4" fmla="*/ 0 w 20833"/>
              <a:gd name="T5" fmla="*/ 9175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33" h="21600" fill="none" extrusionOk="0">
                <a:moveTo>
                  <a:pt x="-1" y="0"/>
                </a:moveTo>
                <a:cubicBezTo>
                  <a:pt x="9732" y="0"/>
                  <a:pt x="18263" y="6508"/>
                  <a:pt x="20833" y="15895"/>
                </a:cubicBezTo>
              </a:path>
              <a:path w="20833" h="21600" stroke="0" extrusionOk="0">
                <a:moveTo>
                  <a:pt x="-1" y="0"/>
                </a:moveTo>
                <a:cubicBezTo>
                  <a:pt x="9732" y="0"/>
                  <a:pt x="18263" y="6508"/>
                  <a:pt x="20833" y="1589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prstDash val="sys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56018" name="AutoShape 18"/>
          <p:cNvSpPr>
            <a:spLocks noChangeArrowheads="1"/>
          </p:cNvSpPr>
          <p:nvPr/>
        </p:nvSpPr>
        <p:spPr bwMode="auto">
          <a:xfrm rot="-8288671">
            <a:off x="4572000" y="3573463"/>
            <a:ext cx="330200" cy="3238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56019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Radtest Brunnen  / Posten 3</a:t>
            </a:r>
          </a:p>
        </p:txBody>
      </p:sp>
      <p:sp>
        <p:nvSpPr>
          <p:cNvPr id="256020" name="Text Box 20"/>
          <p:cNvSpPr txBox="1">
            <a:spLocks noChangeArrowheads="1"/>
          </p:cNvSpPr>
          <p:nvPr/>
        </p:nvSpPr>
        <p:spPr bwMode="auto">
          <a:xfrm>
            <a:off x="0" y="836613"/>
            <a:ext cx="9144000" cy="838200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2800" b="1" dirty="0">
                <a:solidFill>
                  <a:srgbClr val="FF3300"/>
                </a:solidFill>
              </a:rPr>
              <a:t>Abbiegen nach links „</a:t>
            </a:r>
            <a:r>
              <a:rPr lang="de-CH" sz="2800" b="1" dirty="0" err="1">
                <a:solidFill>
                  <a:srgbClr val="FF3300"/>
                </a:solidFill>
              </a:rPr>
              <a:t>Trottoirüberfahrt</a:t>
            </a:r>
            <a:r>
              <a:rPr lang="de-CH" sz="2800" b="1" dirty="0">
                <a:solidFill>
                  <a:srgbClr val="FF3300"/>
                </a:solidFill>
              </a:rPr>
              <a:t>“</a:t>
            </a:r>
            <a:endParaRPr lang="de-CH" b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0000"/>
                </a:solidFill>
              </a:rPr>
              <a:t>Blick </a:t>
            </a:r>
            <a:r>
              <a:rPr lang="de-CH" b="1" dirty="0" smtClean="0">
                <a:solidFill>
                  <a:srgbClr val="000000"/>
                </a:solidFill>
              </a:rPr>
              <a:t>zurück/ Zeichengabe/ </a:t>
            </a:r>
            <a:r>
              <a:rPr lang="de-CH" b="1" dirty="0" err="1" smtClean="0">
                <a:solidFill>
                  <a:srgbClr val="000000"/>
                </a:solidFill>
              </a:rPr>
              <a:t>Einspuren</a:t>
            </a:r>
            <a:r>
              <a:rPr lang="de-CH" b="1" dirty="0" smtClean="0">
                <a:solidFill>
                  <a:srgbClr val="000000"/>
                </a:solidFill>
              </a:rPr>
              <a:t>/ Vortritt </a:t>
            </a:r>
            <a:r>
              <a:rPr lang="de-CH" b="1" dirty="0">
                <a:solidFill>
                  <a:srgbClr val="000000"/>
                </a:solidFill>
              </a:rPr>
              <a:t>beachten </a:t>
            </a:r>
            <a:r>
              <a:rPr lang="de-CH" b="1" dirty="0" smtClean="0">
                <a:solidFill>
                  <a:srgbClr val="000000"/>
                </a:solidFill>
              </a:rPr>
              <a:t>/kein Kurvenschneiden</a:t>
            </a:r>
            <a:endParaRPr lang="de-CH" b="1" dirty="0">
              <a:solidFill>
                <a:srgbClr val="000000"/>
              </a:solidFill>
            </a:endParaRPr>
          </a:p>
        </p:txBody>
      </p:sp>
      <p:sp>
        <p:nvSpPr>
          <p:cNvPr id="256024" name="Text Box 24"/>
          <p:cNvSpPr txBox="1">
            <a:spLocks noChangeArrowheads="1"/>
          </p:cNvSpPr>
          <p:nvPr/>
        </p:nvSpPr>
        <p:spPr bwMode="auto">
          <a:xfrm rot="-47523684">
            <a:off x="4516437" y="3267076"/>
            <a:ext cx="272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Gersauerstrasse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256025" name="Text Box 25"/>
          <p:cNvSpPr txBox="1">
            <a:spLocks noChangeArrowheads="1"/>
          </p:cNvSpPr>
          <p:nvPr/>
        </p:nvSpPr>
        <p:spPr bwMode="auto">
          <a:xfrm>
            <a:off x="755650" y="2924175"/>
            <a:ext cx="307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Kohlhüttenstrasse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2" name="Freihandform 1"/>
          <p:cNvSpPr/>
          <p:nvPr/>
        </p:nvSpPr>
        <p:spPr bwMode="auto">
          <a:xfrm>
            <a:off x="3067050" y="2937510"/>
            <a:ext cx="2000751" cy="483870"/>
          </a:xfrm>
          <a:custGeom>
            <a:avLst/>
            <a:gdLst>
              <a:gd name="connsiteX0" fmla="*/ 0 w 2003005"/>
              <a:gd name="connsiteY0" fmla="*/ 0 h 483870"/>
              <a:gd name="connsiteX1" fmla="*/ 636270 w 2003005"/>
              <a:gd name="connsiteY1" fmla="*/ 7620 h 483870"/>
              <a:gd name="connsiteX2" fmla="*/ 1123950 w 2003005"/>
              <a:gd name="connsiteY2" fmla="*/ 83820 h 483870"/>
              <a:gd name="connsiteX3" fmla="*/ 1783080 w 2003005"/>
              <a:gd name="connsiteY3" fmla="*/ 114300 h 483870"/>
              <a:gd name="connsiteX4" fmla="*/ 1927860 w 2003005"/>
              <a:gd name="connsiteY4" fmla="*/ 247650 h 483870"/>
              <a:gd name="connsiteX5" fmla="*/ 1996440 w 2003005"/>
              <a:gd name="connsiteY5" fmla="*/ 426720 h 483870"/>
              <a:gd name="connsiteX6" fmla="*/ 2000250 w 2003005"/>
              <a:gd name="connsiteY6" fmla="*/ 483870 h 483870"/>
              <a:gd name="connsiteX7" fmla="*/ 2000250 w 2003005"/>
              <a:gd name="connsiteY7" fmla="*/ 483870 h 483870"/>
              <a:gd name="connsiteX8" fmla="*/ 2000250 w 2003005"/>
              <a:gd name="connsiteY8" fmla="*/ 483870 h 483870"/>
              <a:gd name="connsiteX0" fmla="*/ 0 w 2003005"/>
              <a:gd name="connsiteY0" fmla="*/ 0 h 483870"/>
              <a:gd name="connsiteX1" fmla="*/ 636270 w 2003005"/>
              <a:gd name="connsiteY1" fmla="*/ 7620 h 483870"/>
              <a:gd name="connsiteX2" fmla="*/ 1162050 w 2003005"/>
              <a:gd name="connsiteY2" fmla="*/ 38100 h 483870"/>
              <a:gd name="connsiteX3" fmla="*/ 1783080 w 2003005"/>
              <a:gd name="connsiteY3" fmla="*/ 114300 h 483870"/>
              <a:gd name="connsiteX4" fmla="*/ 1927860 w 2003005"/>
              <a:gd name="connsiteY4" fmla="*/ 247650 h 483870"/>
              <a:gd name="connsiteX5" fmla="*/ 1996440 w 2003005"/>
              <a:gd name="connsiteY5" fmla="*/ 426720 h 483870"/>
              <a:gd name="connsiteX6" fmla="*/ 2000250 w 2003005"/>
              <a:gd name="connsiteY6" fmla="*/ 483870 h 483870"/>
              <a:gd name="connsiteX7" fmla="*/ 2000250 w 2003005"/>
              <a:gd name="connsiteY7" fmla="*/ 483870 h 483870"/>
              <a:gd name="connsiteX8" fmla="*/ 2000250 w 2003005"/>
              <a:gd name="connsiteY8" fmla="*/ 483870 h 483870"/>
              <a:gd name="connsiteX0" fmla="*/ 0 w 2000751"/>
              <a:gd name="connsiteY0" fmla="*/ 0 h 483870"/>
              <a:gd name="connsiteX1" fmla="*/ 636270 w 2000751"/>
              <a:gd name="connsiteY1" fmla="*/ 7620 h 483870"/>
              <a:gd name="connsiteX2" fmla="*/ 1162050 w 2000751"/>
              <a:gd name="connsiteY2" fmla="*/ 38100 h 483870"/>
              <a:gd name="connsiteX3" fmla="*/ 1783080 w 2000751"/>
              <a:gd name="connsiteY3" fmla="*/ 114300 h 483870"/>
              <a:gd name="connsiteX4" fmla="*/ 1962150 w 2000751"/>
              <a:gd name="connsiteY4" fmla="*/ 232410 h 483870"/>
              <a:gd name="connsiteX5" fmla="*/ 1996440 w 2000751"/>
              <a:gd name="connsiteY5" fmla="*/ 426720 h 483870"/>
              <a:gd name="connsiteX6" fmla="*/ 2000250 w 2000751"/>
              <a:gd name="connsiteY6" fmla="*/ 483870 h 483870"/>
              <a:gd name="connsiteX7" fmla="*/ 2000250 w 2000751"/>
              <a:gd name="connsiteY7" fmla="*/ 483870 h 483870"/>
              <a:gd name="connsiteX8" fmla="*/ 2000250 w 2000751"/>
              <a:gd name="connsiteY8" fmla="*/ 483870 h 48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0751" h="483870">
                <a:moveTo>
                  <a:pt x="0" y="0"/>
                </a:moveTo>
                <a:lnTo>
                  <a:pt x="636270" y="7620"/>
                </a:lnTo>
                <a:cubicBezTo>
                  <a:pt x="829945" y="13970"/>
                  <a:pt x="970915" y="20320"/>
                  <a:pt x="1162050" y="38100"/>
                </a:cubicBezTo>
                <a:cubicBezTo>
                  <a:pt x="1353185" y="55880"/>
                  <a:pt x="1649730" y="81915"/>
                  <a:pt x="1783080" y="114300"/>
                </a:cubicBezTo>
                <a:cubicBezTo>
                  <a:pt x="1916430" y="146685"/>
                  <a:pt x="1926590" y="180340"/>
                  <a:pt x="1962150" y="232410"/>
                </a:cubicBezTo>
                <a:cubicBezTo>
                  <a:pt x="1997710" y="284480"/>
                  <a:pt x="1990090" y="384810"/>
                  <a:pt x="1996440" y="426720"/>
                </a:cubicBezTo>
                <a:cubicBezTo>
                  <a:pt x="2002790" y="468630"/>
                  <a:pt x="2000250" y="483870"/>
                  <a:pt x="2000250" y="483870"/>
                </a:cubicBezTo>
                <a:lnTo>
                  <a:pt x="2000250" y="483870"/>
                </a:lnTo>
                <a:lnTo>
                  <a:pt x="2000250" y="483870"/>
                </a:lnTo>
              </a:path>
            </a:pathLst>
          </a:custGeom>
          <a:noFill/>
          <a:ln w="50800" cap="flat" cmpd="sng" algn="ctr">
            <a:solidFill>
              <a:srgbClr val="1DF418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nimBg="1"/>
      <p:bldP spid="256005" grpId="0" animBg="1"/>
      <p:bldP spid="256006" grpId="0" animBg="1"/>
      <p:bldP spid="256008" grpId="0" animBg="1"/>
      <p:bldP spid="256009" grpId="0" animBg="1"/>
      <p:bldP spid="256018" grpId="0" animBg="1"/>
      <p:bldP spid="256019" grpId="0" animBg="1" autoUpdateAnimBg="0"/>
      <p:bldP spid="256020" grpId="0" build="p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Zwischenpos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1" name="Text Box 3"/>
          <p:cNvSpPr txBox="1">
            <a:spLocks noChangeArrowheads="1"/>
          </p:cNvSpPr>
          <p:nvPr/>
        </p:nvSpPr>
        <p:spPr bwMode="auto">
          <a:xfrm rot="-4691320">
            <a:off x="813594" y="4280694"/>
            <a:ext cx="355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Kohlhüttenstrasse</a:t>
            </a:r>
          </a:p>
        </p:txBody>
      </p:sp>
      <p:sp>
        <p:nvSpPr>
          <p:cNvPr id="258052" name="Line 4"/>
          <p:cNvSpPr>
            <a:spLocks noChangeShapeType="1"/>
          </p:cNvSpPr>
          <p:nvPr/>
        </p:nvSpPr>
        <p:spPr bwMode="auto">
          <a:xfrm flipH="1" flipV="1">
            <a:off x="4953000" y="3429000"/>
            <a:ext cx="2667000" cy="3429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4114800" y="2209800"/>
            <a:ext cx="1066800" cy="12954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5181600" y="3505200"/>
            <a:ext cx="3048000" cy="3352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58055" name="Arc 7"/>
          <p:cNvSpPr>
            <a:spLocks/>
          </p:cNvSpPr>
          <p:nvPr/>
        </p:nvSpPr>
        <p:spPr bwMode="auto">
          <a:xfrm flipH="1">
            <a:off x="4953000" y="2895600"/>
            <a:ext cx="685800" cy="533400"/>
          </a:xfrm>
          <a:custGeom>
            <a:avLst/>
            <a:gdLst>
              <a:gd name="T0" fmla="*/ 0 w 21600"/>
              <a:gd name="T1" fmla="*/ 0 h 21600"/>
              <a:gd name="T2" fmla="*/ 685800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 rot="-18841674">
            <a:off x="6437313" y="5129212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2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Fussgänger</a:t>
            </a:r>
          </a:p>
        </p:txBody>
      </p:sp>
      <p:sp>
        <p:nvSpPr>
          <p:cNvPr id="258059" name="AutoShape 11"/>
          <p:cNvSpPr>
            <a:spLocks noChangeArrowheads="1"/>
          </p:cNvSpPr>
          <p:nvPr/>
        </p:nvSpPr>
        <p:spPr bwMode="auto">
          <a:xfrm rot="8601120">
            <a:off x="5029200" y="3581400"/>
            <a:ext cx="685800" cy="914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58060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Radtest Brunnen </a:t>
            </a:r>
            <a:r>
              <a:rPr lang="de-C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/</a:t>
            </a:r>
            <a:r>
              <a:rPr lang="de-CH" sz="280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Zwischenposten</a:t>
            </a:r>
          </a:p>
        </p:txBody>
      </p:sp>
      <p:sp>
        <p:nvSpPr>
          <p:cNvPr id="258061" name="Text Box 13"/>
          <p:cNvSpPr txBox="1">
            <a:spLocks noChangeArrowheads="1"/>
          </p:cNvSpPr>
          <p:nvPr/>
        </p:nvSpPr>
        <p:spPr bwMode="auto">
          <a:xfrm>
            <a:off x="0" y="836613"/>
            <a:ext cx="9144000" cy="838200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2800" b="1">
                <a:solidFill>
                  <a:srgbClr val="FF3300"/>
                </a:solidFill>
              </a:rPr>
              <a:t>Abbiegen nach rechts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>
                <a:solidFill>
                  <a:srgbClr val="000000"/>
                </a:solidFill>
              </a:rPr>
              <a:t>Blickkontakt /  Zeichengabe / Vortritt beachten </a:t>
            </a:r>
          </a:p>
        </p:txBody>
      </p:sp>
      <p:sp>
        <p:nvSpPr>
          <p:cNvPr id="258064" name="Text Box 16"/>
          <p:cNvSpPr txBox="1">
            <a:spLocks noChangeArrowheads="1"/>
          </p:cNvSpPr>
          <p:nvPr/>
        </p:nvSpPr>
        <p:spPr bwMode="auto">
          <a:xfrm rot="-320776">
            <a:off x="4859338" y="1916113"/>
            <a:ext cx="355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Victoriastrasse</a:t>
            </a:r>
          </a:p>
        </p:txBody>
      </p:sp>
      <p:pic>
        <p:nvPicPr>
          <p:cNvPr id="13" name="Picture 2" descr="Zwischenposten-Vikt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5867400" y="4667250"/>
            <a:ext cx="1524000" cy="1981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Arc 6"/>
          <p:cNvSpPr>
            <a:spLocks/>
          </p:cNvSpPr>
          <p:nvPr/>
        </p:nvSpPr>
        <p:spPr bwMode="auto">
          <a:xfrm flipH="1">
            <a:off x="5867400" y="4057650"/>
            <a:ext cx="533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2057400" y="3676650"/>
            <a:ext cx="2743200" cy="228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 rot="16513594">
            <a:off x="3276600" y="3371850"/>
            <a:ext cx="685800" cy="838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84213" y="4292600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Rechtsvortritt beachten !</a:t>
            </a: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2362200" y="3829050"/>
            <a:ext cx="12954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rPr>
              <a:t>Radtest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de-CH" sz="4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rPr>
              <a:t>Brunnen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</a:rPr>
              <a:t> / </a:t>
            </a:r>
            <a:r>
              <a:rPr kumimoji="0" lang="de-CH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</a:rPr>
              <a:t>Zwischenposten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0" y="836613"/>
            <a:ext cx="9144000" cy="838200"/>
          </a:xfrm>
          <a:prstGeom prst="rect">
            <a:avLst/>
          </a:prstGeom>
          <a:solidFill>
            <a:srgbClr val="00FF00">
              <a:alpha val="42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Abbiegen nach rechts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Blickkontakt /  Zeichengabe / Vortritt beachten 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 rot="16200000">
            <a:off x="4141788" y="4649787"/>
            <a:ext cx="2114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Victroriastrasse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505325" y="3279775"/>
            <a:ext cx="211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Hafenstrasse</a:t>
            </a:r>
          </a:p>
        </p:txBody>
      </p:sp>
    </p:spTree>
    <p:extLst>
      <p:ext uri="{BB962C8B-B14F-4D97-AF65-F5344CB8AC3E}">
        <p14:creationId xmlns:p14="http://schemas.microsoft.com/office/powerpoint/2010/main" val="48439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80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8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8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 animBg="1"/>
      <p:bldP spid="258055" grpId="0" animBg="1"/>
      <p:bldP spid="258056" grpId="0" build="p" autoUpdateAnimBg="0"/>
      <p:bldP spid="258059" grpId="0" animBg="1"/>
      <p:bldP spid="258060" grpId="0" animBg="1" autoUpdateAnimBg="0"/>
      <p:bldP spid="258061" grpId="0" build="p" animBg="1" autoUpdateAnimBg="0"/>
      <p:bldP spid="14" grpId="0" animBg="1"/>
      <p:bldP spid="15" grpId="0" animBg="1"/>
      <p:bldP spid="16" grpId="0" animBg="1"/>
      <p:bldP spid="17" grpId="0" animBg="1"/>
      <p:bldP spid="18" grpId="0" build="p" autoUpdateAnimBg="0"/>
      <p:bldP spid="19" grpId="0" animBg="1"/>
      <p:bldP spid="20" grpId="0" animBg="1" autoUpdateAnimBg="0"/>
      <p:bldP spid="21" grpId="0" build="p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8400" cy="69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3" name="Line 3"/>
          <p:cNvSpPr>
            <a:spLocks noChangeShapeType="1"/>
          </p:cNvSpPr>
          <p:nvPr/>
        </p:nvSpPr>
        <p:spPr bwMode="auto">
          <a:xfrm flipH="1" flipV="1">
            <a:off x="7023100" y="5661248"/>
            <a:ext cx="717252" cy="144016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1124" name="Line 4"/>
          <p:cNvSpPr>
            <a:spLocks noChangeShapeType="1"/>
          </p:cNvSpPr>
          <p:nvPr/>
        </p:nvSpPr>
        <p:spPr bwMode="auto">
          <a:xfrm flipH="1" flipV="1">
            <a:off x="5562600" y="5029200"/>
            <a:ext cx="1460500" cy="63204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1125" name="Line 5"/>
          <p:cNvSpPr>
            <a:spLocks noChangeShapeType="1"/>
          </p:cNvSpPr>
          <p:nvPr/>
        </p:nvSpPr>
        <p:spPr bwMode="auto">
          <a:xfrm>
            <a:off x="4972050" y="4038600"/>
            <a:ext cx="590550" cy="9906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1126" name="Arc 6"/>
          <p:cNvSpPr>
            <a:spLocks/>
          </p:cNvSpPr>
          <p:nvPr/>
        </p:nvSpPr>
        <p:spPr bwMode="auto">
          <a:xfrm>
            <a:off x="2771799" y="3965608"/>
            <a:ext cx="2234289" cy="160931"/>
          </a:xfrm>
          <a:custGeom>
            <a:avLst/>
            <a:gdLst>
              <a:gd name="T0" fmla="*/ 0 w 21600"/>
              <a:gd name="T1" fmla="*/ 0 h 21600"/>
              <a:gd name="T2" fmla="*/ 4114800 w 21600"/>
              <a:gd name="T3" fmla="*/ 228600 h 21600"/>
              <a:gd name="T4" fmla="*/ 0 w 21600"/>
              <a:gd name="T5" fmla="*/ 228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FF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1133" name="AutoShape 13"/>
          <p:cNvSpPr>
            <a:spLocks noChangeArrowheads="1"/>
          </p:cNvSpPr>
          <p:nvPr/>
        </p:nvSpPr>
        <p:spPr bwMode="auto">
          <a:xfrm rot="10147215">
            <a:off x="5065332" y="4265045"/>
            <a:ext cx="609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61138" name="Text Box 18"/>
          <p:cNvSpPr txBox="1">
            <a:spLocks noChangeArrowheads="1"/>
          </p:cNvSpPr>
          <p:nvPr/>
        </p:nvSpPr>
        <p:spPr bwMode="auto">
          <a:xfrm rot="2421627">
            <a:off x="6680480" y="5045678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Hafenstrasse</a:t>
            </a:r>
          </a:p>
        </p:txBody>
      </p:sp>
      <p:sp>
        <p:nvSpPr>
          <p:cNvPr id="261139" name="Text Box 19"/>
          <p:cNvSpPr txBox="1">
            <a:spLocks noChangeArrowheads="1"/>
          </p:cNvSpPr>
          <p:nvPr/>
        </p:nvSpPr>
        <p:spPr bwMode="auto">
          <a:xfrm rot="-503579">
            <a:off x="1214438" y="4327525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Trottoir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261140" name="Text Box 20"/>
          <p:cNvSpPr txBox="1">
            <a:spLocks noChangeArrowheads="1"/>
          </p:cNvSpPr>
          <p:nvPr/>
        </p:nvSpPr>
        <p:spPr bwMode="auto">
          <a:xfrm rot="21445144">
            <a:off x="5136472" y="3772983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Trottoir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61142" name="Text Box 22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Radtest Brunnen /</a:t>
            </a:r>
            <a:r>
              <a:rPr lang="de-CH" smtClean="0">
                <a:solidFill>
                  <a:srgbClr val="000000"/>
                </a:solidFill>
              </a:rPr>
              <a:t> </a:t>
            </a:r>
            <a:r>
              <a:rPr lang="de-CH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Posten 4:</a:t>
            </a:r>
          </a:p>
        </p:txBody>
      </p:sp>
      <p:sp>
        <p:nvSpPr>
          <p:cNvPr id="261143" name="Text Box 23"/>
          <p:cNvSpPr txBox="1">
            <a:spLocks noChangeArrowheads="1"/>
          </p:cNvSpPr>
          <p:nvPr/>
        </p:nvSpPr>
        <p:spPr bwMode="auto">
          <a:xfrm>
            <a:off x="0" y="836613"/>
            <a:ext cx="9144000" cy="838200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2800" b="1">
                <a:solidFill>
                  <a:srgbClr val="FF3300"/>
                </a:solidFill>
              </a:rPr>
              <a:t>Abbiegen nach links &amp;  „Trottoirüberfahrt“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>
                <a:solidFill>
                  <a:srgbClr val="000000"/>
                </a:solidFill>
              </a:rPr>
              <a:t>Blick zurück /  Zeichengabe /  Einspuren / Vortritt beachten </a:t>
            </a:r>
          </a:p>
        </p:txBody>
      </p:sp>
      <p:sp>
        <p:nvSpPr>
          <p:cNvPr id="261145" name="Rectangle 25"/>
          <p:cNvSpPr>
            <a:spLocks noChangeArrowheads="1"/>
          </p:cNvSpPr>
          <p:nvPr/>
        </p:nvSpPr>
        <p:spPr bwMode="auto">
          <a:xfrm>
            <a:off x="108705" y="5537126"/>
            <a:ext cx="3886200" cy="1320874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75686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defTabSz="7620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600" dirty="0" smtClean="0">
                <a:solidFill>
                  <a:srgbClr val="000000"/>
                </a:solidFill>
              </a:rPr>
              <a:t>Wenn </a:t>
            </a:r>
            <a:r>
              <a:rPr lang="de-DE" sz="1600" dirty="0">
                <a:solidFill>
                  <a:srgbClr val="000000"/>
                </a:solidFill>
              </a:rPr>
              <a:t>du über ein Trottoir in eine andere </a:t>
            </a:r>
            <a:r>
              <a:rPr lang="de-DE" sz="1600" dirty="0" err="1">
                <a:solidFill>
                  <a:srgbClr val="000000"/>
                </a:solidFill>
              </a:rPr>
              <a:t>Strasse</a:t>
            </a:r>
            <a:r>
              <a:rPr lang="de-DE" sz="1600" dirty="0">
                <a:solidFill>
                  <a:srgbClr val="000000"/>
                </a:solidFill>
              </a:rPr>
              <a:t> einfährst, so hast du gegenüber den </a:t>
            </a:r>
            <a:r>
              <a:rPr lang="de-DE" sz="1600" b="1" dirty="0" err="1">
                <a:solidFill>
                  <a:srgbClr val="000000"/>
                </a:solidFill>
              </a:rPr>
              <a:t>Trottoirbenützern</a:t>
            </a:r>
            <a:r>
              <a:rPr lang="de-DE" sz="1600" b="1" dirty="0">
                <a:solidFill>
                  <a:srgbClr val="000000"/>
                </a:solidFill>
              </a:rPr>
              <a:t> und dem Fahrverkehr auf der </a:t>
            </a:r>
            <a:r>
              <a:rPr lang="de-DE" sz="1600" b="1" dirty="0" err="1">
                <a:solidFill>
                  <a:srgbClr val="000000"/>
                </a:solidFill>
              </a:rPr>
              <a:t>Strasse</a:t>
            </a:r>
            <a:r>
              <a:rPr lang="de-DE" sz="1600" b="1" dirty="0">
                <a:solidFill>
                  <a:srgbClr val="000000"/>
                </a:solidFill>
              </a:rPr>
              <a:t> keinen Vortritt.</a:t>
            </a:r>
          </a:p>
        </p:txBody>
      </p:sp>
      <p:sp>
        <p:nvSpPr>
          <p:cNvPr id="261147" name="Text Box 27"/>
          <p:cNvSpPr txBox="1">
            <a:spLocks noChangeArrowheads="1"/>
          </p:cNvSpPr>
          <p:nvPr/>
        </p:nvSpPr>
        <p:spPr bwMode="auto">
          <a:xfrm>
            <a:off x="3267600" y="3250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CH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Gersauerstrasse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73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1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1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1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nimBg="1"/>
      <p:bldP spid="261124" grpId="0" animBg="1"/>
      <p:bldP spid="261125" grpId="0" animBg="1"/>
      <p:bldP spid="261126" grpId="0" animBg="1"/>
      <p:bldP spid="261133" grpId="0" animBg="1"/>
      <p:bldP spid="261139" grpId="0" build="p" autoUpdateAnimBg="0"/>
      <p:bldP spid="261140" grpId="0" build="p" autoUpdateAnimBg="0"/>
      <p:bldP spid="261142" grpId="0" animBg="1" autoUpdateAnimBg="0"/>
      <p:bldP spid="261143" grpId="0" build="p" animBg="1" autoUpdateAnimBg="0"/>
      <p:bldP spid="261145" grpId="0" build="p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00" y="-60900"/>
            <a:ext cx="9225200" cy="691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2150" name="Text Box 6"/>
          <p:cNvSpPr txBox="1">
            <a:spLocks noChangeArrowheads="1"/>
          </p:cNvSpPr>
          <p:nvPr/>
        </p:nvSpPr>
        <p:spPr bwMode="auto">
          <a:xfrm rot="15976185">
            <a:off x="5156036" y="3099881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Trottoir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62151" name="Text Box 7"/>
          <p:cNvSpPr txBox="1">
            <a:spLocks noChangeArrowheads="1"/>
          </p:cNvSpPr>
          <p:nvPr/>
        </p:nvSpPr>
        <p:spPr bwMode="auto">
          <a:xfrm rot="-2774810">
            <a:off x="450850" y="4957763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Gersauerstrasse</a:t>
            </a: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0" y="24384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de-DE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Warteraum</a:t>
            </a:r>
            <a:endParaRPr lang="de-DE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2158" name="Line 14"/>
          <p:cNvSpPr>
            <a:spLocks noChangeShapeType="1"/>
          </p:cNvSpPr>
          <p:nvPr/>
        </p:nvSpPr>
        <p:spPr bwMode="auto">
          <a:xfrm>
            <a:off x="609600" y="2819400"/>
            <a:ext cx="9906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2159" name="AutoShape 15"/>
          <p:cNvSpPr>
            <a:spLocks noChangeArrowheads="1"/>
          </p:cNvSpPr>
          <p:nvPr/>
        </p:nvSpPr>
        <p:spPr bwMode="auto">
          <a:xfrm rot="5105859">
            <a:off x="6720200" y="3085184"/>
            <a:ext cx="609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62162" name="Line 18"/>
          <p:cNvSpPr>
            <a:spLocks noChangeShapeType="1"/>
          </p:cNvSpPr>
          <p:nvPr/>
        </p:nvSpPr>
        <p:spPr bwMode="auto">
          <a:xfrm flipV="1">
            <a:off x="3429000" y="4221163"/>
            <a:ext cx="1204000" cy="252092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flipH="1">
            <a:off x="4355976" y="2805113"/>
            <a:ext cx="1152128" cy="593437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2164" name="Line 20"/>
          <p:cNvSpPr>
            <a:spLocks noChangeShapeType="1"/>
          </p:cNvSpPr>
          <p:nvPr/>
        </p:nvSpPr>
        <p:spPr bwMode="auto">
          <a:xfrm flipH="1" flipV="1">
            <a:off x="6248400" y="2924944"/>
            <a:ext cx="267816" cy="1799139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2165" name="Text Box 21"/>
          <p:cNvSpPr txBox="1">
            <a:spLocks noChangeArrowheads="1"/>
          </p:cNvSpPr>
          <p:nvPr/>
        </p:nvSpPr>
        <p:spPr bwMode="auto">
          <a:xfrm>
            <a:off x="1447800" y="35052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62166" name="Text Box 22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Radtest Brunnen  / Posten 4a</a:t>
            </a:r>
          </a:p>
        </p:txBody>
      </p:sp>
      <p:sp>
        <p:nvSpPr>
          <p:cNvPr id="262167" name="Text Box 23"/>
          <p:cNvSpPr txBox="1">
            <a:spLocks noChangeArrowheads="1"/>
          </p:cNvSpPr>
          <p:nvPr/>
        </p:nvSpPr>
        <p:spPr bwMode="auto">
          <a:xfrm>
            <a:off x="0" y="836613"/>
            <a:ext cx="9144000" cy="838200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2800" b="1">
                <a:solidFill>
                  <a:srgbClr val="FF3300"/>
                </a:solidFill>
              </a:rPr>
              <a:t>Abbiegen nach links &amp;  „Trottoirüberfahrt“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>
                <a:solidFill>
                  <a:srgbClr val="000000"/>
                </a:solidFill>
              </a:rPr>
              <a:t>Blick zurück /  Zeichengabe /  Einspuren / Vortritt beachten </a:t>
            </a:r>
          </a:p>
        </p:txBody>
      </p:sp>
      <p:sp>
        <p:nvSpPr>
          <p:cNvPr id="262170" name="Text Box 26"/>
          <p:cNvSpPr txBox="1">
            <a:spLocks noChangeArrowheads="1"/>
          </p:cNvSpPr>
          <p:nvPr/>
        </p:nvSpPr>
        <p:spPr bwMode="auto">
          <a:xfrm>
            <a:off x="7092950" y="4221163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Hafenstrasse</a:t>
            </a:r>
          </a:p>
        </p:txBody>
      </p:sp>
      <p:sp>
        <p:nvSpPr>
          <p:cNvPr id="262148" name="Line 4"/>
          <p:cNvSpPr>
            <a:spLocks noChangeShapeType="1"/>
          </p:cNvSpPr>
          <p:nvPr/>
        </p:nvSpPr>
        <p:spPr bwMode="auto">
          <a:xfrm flipH="1">
            <a:off x="6864350" y="3428084"/>
            <a:ext cx="16002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H="1">
            <a:off x="4114800" y="3505200"/>
            <a:ext cx="16002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 flipH="1">
            <a:off x="3032800" y="3505200"/>
            <a:ext cx="1082000" cy="2286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609600" y="3761072"/>
            <a:ext cx="2423200" cy="110808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7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2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75"/>
                                        <p:tgtEl>
                                          <p:spTgt spid="26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7" grpId="0" build="p" autoUpdateAnimBg="0"/>
      <p:bldP spid="262158" grpId="0" animBg="1"/>
      <p:bldP spid="262159" grpId="0" animBg="1"/>
      <p:bldP spid="262162" grpId="0" animBg="1"/>
      <p:bldP spid="262163" grpId="0" animBg="1"/>
      <p:bldP spid="262164" grpId="0" animBg="1"/>
      <p:bldP spid="262165" grpId="0" build="p" autoUpdateAnimBg="0"/>
      <p:bldP spid="262166" grpId="0" animBg="1" autoUpdateAnimBg="0"/>
      <p:bldP spid="262167" grpId="0" build="p" animBg="1" autoUpdateAnimBg="0"/>
      <p:bldP spid="262148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osten5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2" name="Line 4"/>
          <p:cNvSpPr>
            <a:spLocks noChangeShapeType="1"/>
          </p:cNvSpPr>
          <p:nvPr/>
        </p:nvSpPr>
        <p:spPr bwMode="auto">
          <a:xfrm flipV="1">
            <a:off x="4343400" y="3962400"/>
            <a:ext cx="228600" cy="2209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3173" name="Arc 5"/>
          <p:cNvSpPr>
            <a:spLocks/>
          </p:cNvSpPr>
          <p:nvPr/>
        </p:nvSpPr>
        <p:spPr bwMode="auto">
          <a:xfrm flipH="1">
            <a:off x="4572000" y="3200400"/>
            <a:ext cx="990600" cy="838200"/>
          </a:xfrm>
          <a:custGeom>
            <a:avLst/>
            <a:gdLst>
              <a:gd name="T0" fmla="*/ 0 w 21600"/>
              <a:gd name="T1" fmla="*/ 0 h 21600"/>
              <a:gd name="T2" fmla="*/ 990600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 rot="-1661005">
            <a:off x="228600" y="3429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Trottoir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 rot="-29893">
            <a:off x="5638800" y="5638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Trottoir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263177" name="AutoShape 9"/>
          <p:cNvSpPr>
            <a:spLocks noChangeArrowheads="1"/>
          </p:cNvSpPr>
          <p:nvPr/>
        </p:nvSpPr>
        <p:spPr bwMode="auto">
          <a:xfrm rot="-8519647">
            <a:off x="4495800" y="3276600"/>
            <a:ext cx="6096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Radtest Brunnen  / Posten 5</a:t>
            </a:r>
          </a:p>
        </p:txBody>
      </p:sp>
      <p:sp>
        <p:nvSpPr>
          <p:cNvPr id="263180" name="Text Box 12"/>
          <p:cNvSpPr txBox="1">
            <a:spLocks noChangeArrowheads="1"/>
          </p:cNvSpPr>
          <p:nvPr/>
        </p:nvSpPr>
        <p:spPr bwMode="auto">
          <a:xfrm>
            <a:off x="0" y="836613"/>
            <a:ext cx="9144000" cy="838200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2800" b="1">
                <a:solidFill>
                  <a:srgbClr val="FF3300"/>
                </a:solidFill>
              </a:rPr>
              <a:t>Abbiegen nach rechts &amp;  „Trottoirüberfahrt“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>
                <a:solidFill>
                  <a:srgbClr val="000000"/>
                </a:solidFill>
              </a:rPr>
              <a:t>Blickkontakt /  Zeichengabe / Vortritt beachten </a:t>
            </a:r>
          </a:p>
        </p:txBody>
      </p:sp>
      <p:sp>
        <p:nvSpPr>
          <p:cNvPr id="263184" name="Text Box 16"/>
          <p:cNvSpPr txBox="1">
            <a:spLocks noChangeArrowheads="1"/>
          </p:cNvSpPr>
          <p:nvPr/>
        </p:nvSpPr>
        <p:spPr bwMode="auto">
          <a:xfrm rot="-3228913">
            <a:off x="450850" y="4957763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Gersauerstrasse</a:t>
            </a:r>
          </a:p>
        </p:txBody>
      </p:sp>
    </p:spTree>
    <p:extLst>
      <p:ext uri="{BB962C8B-B14F-4D97-AF65-F5344CB8AC3E}">
        <p14:creationId xmlns:p14="http://schemas.microsoft.com/office/powerpoint/2010/main" val="672568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3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3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3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animBg="1"/>
      <p:bldP spid="263173" grpId="0" animBg="1"/>
      <p:bldP spid="263177" grpId="0" animBg="1"/>
      <p:bldP spid="263179" grpId="0" animBg="1" autoUpdateAnimBg="0"/>
      <p:bldP spid="263180" grpId="0" build="p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4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9555" name="Line 3"/>
          <p:cNvSpPr>
            <a:spLocks noChangeShapeType="1"/>
          </p:cNvSpPr>
          <p:nvPr/>
        </p:nvSpPr>
        <p:spPr bwMode="auto">
          <a:xfrm flipH="1" flipV="1">
            <a:off x="5795963" y="5084763"/>
            <a:ext cx="1368425" cy="165735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79556" name="Line 4"/>
          <p:cNvSpPr>
            <a:spLocks noChangeShapeType="1"/>
          </p:cNvSpPr>
          <p:nvPr/>
        </p:nvSpPr>
        <p:spPr bwMode="auto">
          <a:xfrm flipH="1" flipV="1">
            <a:off x="5219700" y="4149725"/>
            <a:ext cx="576263" cy="8636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79557" name="Arc 5"/>
          <p:cNvSpPr>
            <a:spLocks/>
          </p:cNvSpPr>
          <p:nvPr/>
        </p:nvSpPr>
        <p:spPr bwMode="auto">
          <a:xfrm>
            <a:off x="3276600" y="3860800"/>
            <a:ext cx="1943100" cy="228600"/>
          </a:xfrm>
          <a:custGeom>
            <a:avLst/>
            <a:gdLst>
              <a:gd name="T0" fmla="*/ 0 w 21600"/>
              <a:gd name="T1" fmla="*/ 0 h 21600"/>
              <a:gd name="T2" fmla="*/ 1943100 w 21600"/>
              <a:gd name="T3" fmla="*/ 228600 h 21600"/>
              <a:gd name="T4" fmla="*/ 0 w 21600"/>
              <a:gd name="T5" fmla="*/ 228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FF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0" y="3500438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CH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Föhneneichstrasse</a:t>
            </a:r>
            <a:endParaRPr lang="de-DE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9559" name="AutoShape 7"/>
          <p:cNvSpPr>
            <a:spLocks noChangeArrowheads="1"/>
          </p:cNvSpPr>
          <p:nvPr/>
        </p:nvSpPr>
        <p:spPr bwMode="auto">
          <a:xfrm rot="10644745">
            <a:off x="5508625" y="3933825"/>
            <a:ext cx="381000" cy="533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Radtest Brunnen  / Posten 6</a:t>
            </a:r>
          </a:p>
        </p:txBody>
      </p:sp>
      <p:sp>
        <p:nvSpPr>
          <p:cNvPr id="279561" name="Text Box 9"/>
          <p:cNvSpPr txBox="1">
            <a:spLocks noChangeArrowheads="1"/>
          </p:cNvSpPr>
          <p:nvPr/>
        </p:nvSpPr>
        <p:spPr bwMode="auto">
          <a:xfrm>
            <a:off x="0" y="908050"/>
            <a:ext cx="9144000" cy="838200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2800" b="1">
                <a:solidFill>
                  <a:srgbClr val="FF3300"/>
                </a:solidFill>
              </a:rPr>
              <a:t>Abbiegen nach links</a:t>
            </a:r>
            <a:endParaRPr lang="de-CH" sz="2000" b="1">
              <a:solidFill>
                <a:srgbClr val="FF33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>
                <a:solidFill>
                  <a:srgbClr val="000000"/>
                </a:solidFill>
              </a:rPr>
              <a:t>Blick zurück /  Zeichengabe /  Radstreifen / Vortritt beachten </a:t>
            </a:r>
          </a:p>
        </p:txBody>
      </p:sp>
      <p:sp>
        <p:nvSpPr>
          <p:cNvPr id="279562" name="Text Box 10"/>
          <p:cNvSpPr txBox="1">
            <a:spLocks noChangeArrowheads="1"/>
          </p:cNvSpPr>
          <p:nvPr/>
        </p:nvSpPr>
        <p:spPr bwMode="auto">
          <a:xfrm rot="-3927347">
            <a:off x="3144837" y="5360988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Büölstrasse</a:t>
            </a:r>
          </a:p>
        </p:txBody>
      </p:sp>
    </p:spTree>
    <p:extLst>
      <p:ext uri="{BB962C8B-B14F-4D97-AF65-F5344CB8AC3E}">
        <p14:creationId xmlns:p14="http://schemas.microsoft.com/office/powerpoint/2010/main" val="26618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95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9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9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animBg="1"/>
      <p:bldP spid="279556" grpId="0" animBg="1"/>
      <p:bldP spid="279557" grpId="0" animBg="1"/>
      <p:bldP spid="279559" grpId="0" animBg="1"/>
      <p:bldP spid="279560" grpId="0" animBg="1" autoUpdateAnimBg="0"/>
      <p:bldP spid="279561" grpId="0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4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Radtest Brunnen  / Posten 6a</a:t>
            </a: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0" y="836613"/>
            <a:ext cx="9144000" cy="838200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2800" b="1">
                <a:solidFill>
                  <a:srgbClr val="FF3300"/>
                </a:solidFill>
              </a:rPr>
              <a:t>Abbiegen nach links</a:t>
            </a:r>
            <a:endParaRPr lang="de-CH" b="1">
              <a:solidFill>
                <a:srgbClr val="FF33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>
                <a:solidFill>
                  <a:srgbClr val="000000"/>
                </a:solidFill>
              </a:rPr>
              <a:t>Im Radstreifen / Blick zurück /  Zeichengabe /  Vortritt beachten </a:t>
            </a: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rot="5020139" flipH="1">
            <a:off x="5274469" y="5504656"/>
            <a:ext cx="1150938" cy="5048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rot="5020139" flipV="1">
            <a:off x="6286500" y="6249988"/>
            <a:ext cx="765175" cy="88265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79879" name="Arc 7"/>
          <p:cNvSpPr>
            <a:spLocks/>
          </p:cNvSpPr>
          <p:nvPr/>
        </p:nvSpPr>
        <p:spPr bwMode="auto">
          <a:xfrm rot="4347317" flipH="1">
            <a:off x="3850482" y="3421856"/>
            <a:ext cx="1003300" cy="2135187"/>
          </a:xfrm>
          <a:custGeom>
            <a:avLst/>
            <a:gdLst>
              <a:gd name="T0" fmla="*/ 0 w 21715"/>
              <a:gd name="T1" fmla="*/ 4547 h 21600"/>
              <a:gd name="T2" fmla="*/ 1003300 w 21715"/>
              <a:gd name="T3" fmla="*/ 1409223 h 21600"/>
              <a:gd name="T4" fmla="*/ 64777 w 21715"/>
              <a:gd name="T5" fmla="*/ 21351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15" h="21600" fill="none" extrusionOk="0">
                <a:moveTo>
                  <a:pt x="-1" y="45"/>
                </a:moveTo>
                <a:cubicBezTo>
                  <a:pt x="466" y="15"/>
                  <a:pt x="934" y="-1"/>
                  <a:pt x="1402" y="0"/>
                </a:cubicBezTo>
                <a:cubicBezTo>
                  <a:pt x="10499" y="0"/>
                  <a:pt x="18621" y="5700"/>
                  <a:pt x="21715" y="14255"/>
                </a:cubicBezTo>
              </a:path>
              <a:path w="21715" h="21600" stroke="0" extrusionOk="0">
                <a:moveTo>
                  <a:pt x="-1" y="45"/>
                </a:moveTo>
                <a:cubicBezTo>
                  <a:pt x="466" y="15"/>
                  <a:pt x="934" y="-1"/>
                  <a:pt x="1402" y="0"/>
                </a:cubicBezTo>
                <a:cubicBezTo>
                  <a:pt x="10499" y="0"/>
                  <a:pt x="18621" y="5700"/>
                  <a:pt x="21715" y="14255"/>
                </a:cubicBezTo>
                <a:lnTo>
                  <a:pt x="1402" y="21600"/>
                </a:lnTo>
                <a:lnTo>
                  <a:pt x="-1" y="45"/>
                </a:lnTo>
                <a:close/>
              </a:path>
            </a:pathLst>
          </a:custGeom>
          <a:noFill/>
          <a:ln w="57150">
            <a:solidFill>
              <a:srgbClr val="00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79880" name="Line 9"/>
          <p:cNvSpPr>
            <a:spLocks noChangeShapeType="1"/>
          </p:cNvSpPr>
          <p:nvPr/>
        </p:nvSpPr>
        <p:spPr bwMode="auto">
          <a:xfrm rot="5020139" flipV="1">
            <a:off x="2266950" y="4006850"/>
            <a:ext cx="123825" cy="127317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79881" name="Line 10"/>
          <p:cNvSpPr>
            <a:spLocks noChangeShapeType="1"/>
          </p:cNvSpPr>
          <p:nvPr/>
        </p:nvSpPr>
        <p:spPr bwMode="auto">
          <a:xfrm rot="5020139" flipH="1">
            <a:off x="5799138" y="2917825"/>
            <a:ext cx="215900" cy="252095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 rot="2330980">
            <a:off x="6516688" y="5157788"/>
            <a:ext cx="2093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Büölstrasse</a:t>
            </a:r>
          </a:p>
        </p:txBody>
      </p:sp>
      <p:sp>
        <p:nvSpPr>
          <p:cNvPr id="79883" name="Arc 12"/>
          <p:cNvSpPr>
            <a:spLocks/>
          </p:cNvSpPr>
          <p:nvPr/>
        </p:nvSpPr>
        <p:spPr bwMode="auto">
          <a:xfrm rot="21221721" flipH="1">
            <a:off x="3203575" y="4221163"/>
            <a:ext cx="1292225" cy="1176337"/>
          </a:xfrm>
          <a:custGeom>
            <a:avLst/>
            <a:gdLst>
              <a:gd name="T0" fmla="*/ 0 w 20667"/>
              <a:gd name="T1" fmla="*/ 0 h 21600"/>
              <a:gd name="T2" fmla="*/ 1292225 w 20667"/>
              <a:gd name="T3" fmla="*/ 834382 h 21600"/>
              <a:gd name="T4" fmla="*/ 0 w 20667"/>
              <a:gd name="T5" fmla="*/ 11763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67" h="21600" fill="none" extrusionOk="0">
                <a:moveTo>
                  <a:pt x="-1" y="0"/>
                </a:moveTo>
                <a:cubicBezTo>
                  <a:pt x="9510" y="0"/>
                  <a:pt x="17902" y="6220"/>
                  <a:pt x="20667" y="15320"/>
                </a:cubicBezTo>
              </a:path>
              <a:path w="20667" h="21600" stroke="0" extrusionOk="0">
                <a:moveTo>
                  <a:pt x="-1" y="0"/>
                </a:moveTo>
                <a:cubicBezTo>
                  <a:pt x="9510" y="0"/>
                  <a:pt x="17902" y="6220"/>
                  <a:pt x="20667" y="1532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79884" name="Line 13"/>
          <p:cNvSpPr>
            <a:spLocks noChangeShapeType="1"/>
          </p:cNvSpPr>
          <p:nvPr/>
        </p:nvSpPr>
        <p:spPr bwMode="auto">
          <a:xfrm rot="5020139" flipH="1">
            <a:off x="2402682" y="3017043"/>
            <a:ext cx="215900" cy="223996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79885" name="AutoShape 18"/>
          <p:cNvSpPr>
            <a:spLocks noChangeArrowheads="1"/>
          </p:cNvSpPr>
          <p:nvPr/>
        </p:nvSpPr>
        <p:spPr bwMode="auto">
          <a:xfrm rot="10222886">
            <a:off x="5292725" y="4508500"/>
            <a:ext cx="5334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9886" name="AutoShape 19"/>
          <p:cNvSpPr>
            <a:spLocks noChangeArrowheads="1"/>
          </p:cNvSpPr>
          <p:nvPr/>
        </p:nvSpPr>
        <p:spPr bwMode="auto">
          <a:xfrm rot="-10412957">
            <a:off x="7308850" y="2636838"/>
            <a:ext cx="5334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-468313" y="4797425"/>
            <a:ext cx="35052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Föhneneichstrasse</a:t>
            </a:r>
          </a:p>
        </p:txBody>
      </p:sp>
    </p:spTree>
    <p:extLst>
      <p:ext uri="{BB962C8B-B14F-4D97-AF65-F5344CB8AC3E}">
        <p14:creationId xmlns:p14="http://schemas.microsoft.com/office/powerpoint/2010/main" val="32843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05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0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animBg="1" autoUpdateAnimBg="0"/>
      <p:bldP spid="280580" grpId="0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Poste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69" name="Line 5"/>
          <p:cNvSpPr>
            <a:spLocks noChangeShapeType="1"/>
          </p:cNvSpPr>
          <p:nvPr/>
        </p:nvSpPr>
        <p:spPr bwMode="auto">
          <a:xfrm flipH="1" flipV="1">
            <a:off x="4648200" y="3352800"/>
            <a:ext cx="0" cy="3505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7270" name="Line 6"/>
          <p:cNvSpPr>
            <a:spLocks noChangeShapeType="1"/>
          </p:cNvSpPr>
          <p:nvPr/>
        </p:nvSpPr>
        <p:spPr bwMode="auto">
          <a:xfrm flipH="1" flipV="1">
            <a:off x="4038600" y="2819400"/>
            <a:ext cx="6096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7271" name="Line 7"/>
          <p:cNvSpPr>
            <a:spLocks noChangeShapeType="1"/>
          </p:cNvSpPr>
          <p:nvPr/>
        </p:nvSpPr>
        <p:spPr bwMode="auto">
          <a:xfrm flipV="1">
            <a:off x="4038600" y="2286000"/>
            <a:ext cx="152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7272" name="Text Box 8"/>
          <p:cNvSpPr txBox="1">
            <a:spLocks noChangeArrowheads="1"/>
          </p:cNvSpPr>
          <p:nvPr/>
        </p:nvSpPr>
        <p:spPr bwMode="auto">
          <a:xfrm rot="-2287049">
            <a:off x="87313" y="4697413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Sportplatzweg</a:t>
            </a:r>
          </a:p>
        </p:txBody>
      </p:sp>
      <p:sp>
        <p:nvSpPr>
          <p:cNvPr id="267273" name="Text Box 9"/>
          <p:cNvSpPr txBox="1">
            <a:spLocks noChangeArrowheads="1"/>
          </p:cNvSpPr>
          <p:nvPr/>
        </p:nvSpPr>
        <p:spPr bwMode="auto">
          <a:xfrm rot="-29893">
            <a:off x="5715000" y="53340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Trottoir</a:t>
            </a:r>
            <a:endParaRPr lang="de-DE" sz="1600">
              <a:solidFill>
                <a:srgbClr val="FFFFFF"/>
              </a:solidFill>
            </a:endParaRPr>
          </a:p>
        </p:txBody>
      </p:sp>
      <p:sp>
        <p:nvSpPr>
          <p:cNvPr id="267274" name="Line 10"/>
          <p:cNvSpPr>
            <a:spLocks noChangeShapeType="1"/>
          </p:cNvSpPr>
          <p:nvPr/>
        </p:nvSpPr>
        <p:spPr bwMode="auto">
          <a:xfrm flipV="1">
            <a:off x="4648200" y="4876800"/>
            <a:ext cx="60960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7275" name="Line 11"/>
          <p:cNvSpPr>
            <a:spLocks noChangeShapeType="1"/>
          </p:cNvSpPr>
          <p:nvPr/>
        </p:nvSpPr>
        <p:spPr bwMode="auto">
          <a:xfrm flipH="1" flipV="1">
            <a:off x="5029200" y="2514600"/>
            <a:ext cx="533400" cy="1600200"/>
          </a:xfrm>
          <a:prstGeom prst="line">
            <a:avLst/>
          </a:prstGeom>
          <a:noFill/>
          <a:ln w="38100">
            <a:solidFill>
              <a:srgbClr val="0066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7276" name="Line 12"/>
          <p:cNvSpPr>
            <a:spLocks noChangeShapeType="1"/>
          </p:cNvSpPr>
          <p:nvPr/>
        </p:nvSpPr>
        <p:spPr bwMode="auto">
          <a:xfrm flipV="1">
            <a:off x="5257800" y="4114800"/>
            <a:ext cx="304800" cy="685800"/>
          </a:xfrm>
          <a:prstGeom prst="line">
            <a:avLst/>
          </a:prstGeom>
          <a:noFill/>
          <a:ln w="38100">
            <a:solidFill>
              <a:srgbClr val="0066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7277" name="Line 13"/>
          <p:cNvSpPr>
            <a:spLocks noChangeShapeType="1"/>
          </p:cNvSpPr>
          <p:nvPr/>
        </p:nvSpPr>
        <p:spPr bwMode="auto">
          <a:xfrm flipH="1">
            <a:off x="3124200" y="2133600"/>
            <a:ext cx="1066800" cy="11430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7278" name="Text Box 14"/>
          <p:cNvSpPr txBox="1">
            <a:spLocks noChangeArrowheads="1"/>
          </p:cNvSpPr>
          <p:nvPr/>
        </p:nvSpPr>
        <p:spPr bwMode="auto">
          <a:xfrm>
            <a:off x="5562600" y="2420938"/>
            <a:ext cx="3581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Variante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„laufen nicht fahren“</a:t>
            </a:r>
            <a:endParaRPr lang="de-DE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7279" name="Line 15"/>
          <p:cNvSpPr>
            <a:spLocks noChangeShapeType="1"/>
          </p:cNvSpPr>
          <p:nvPr/>
        </p:nvSpPr>
        <p:spPr bwMode="auto">
          <a:xfrm flipH="1">
            <a:off x="5486400" y="3124200"/>
            <a:ext cx="6096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7280" name="Text Box 16"/>
          <p:cNvSpPr txBox="1">
            <a:spLocks noChangeArrowheads="1"/>
          </p:cNvSpPr>
          <p:nvPr/>
        </p:nvSpPr>
        <p:spPr bwMode="auto">
          <a:xfrm>
            <a:off x="0" y="2667000"/>
            <a:ext cx="3886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Achtung: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Gegenverkehr beachten</a:t>
            </a:r>
            <a:endParaRPr lang="de-DE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7281" name="AutoShape 17"/>
          <p:cNvSpPr>
            <a:spLocks noChangeArrowheads="1"/>
          </p:cNvSpPr>
          <p:nvPr/>
        </p:nvSpPr>
        <p:spPr bwMode="auto">
          <a:xfrm rot="8006242">
            <a:off x="4152900" y="2933700"/>
            <a:ext cx="5334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67282" name="Line 18"/>
          <p:cNvSpPr>
            <a:spLocks noChangeShapeType="1"/>
          </p:cNvSpPr>
          <p:nvPr/>
        </p:nvSpPr>
        <p:spPr bwMode="auto">
          <a:xfrm flipV="1">
            <a:off x="4191000" y="2057400"/>
            <a:ext cx="304800" cy="2286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7283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Radtest</a:t>
            </a:r>
            <a:r>
              <a:rPr lang="de-CH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Brunnen  / Posten 7</a:t>
            </a:r>
          </a:p>
        </p:txBody>
      </p:sp>
      <p:sp>
        <p:nvSpPr>
          <p:cNvPr id="267284" name="Text Box 20"/>
          <p:cNvSpPr txBox="1">
            <a:spLocks noChangeArrowheads="1"/>
          </p:cNvSpPr>
          <p:nvPr/>
        </p:nvSpPr>
        <p:spPr bwMode="auto">
          <a:xfrm>
            <a:off x="0" y="836613"/>
            <a:ext cx="9144000" cy="838200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2800" b="1">
                <a:solidFill>
                  <a:srgbClr val="FF3300"/>
                </a:solidFill>
              </a:rPr>
              <a:t>Verhalten bei einem Hindernis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>
                <a:solidFill>
                  <a:srgbClr val="000000"/>
                </a:solidFill>
              </a:rPr>
              <a:t>Blick zurück /  Zeichengabe /  Einspuren / Vortritt beachten </a:t>
            </a:r>
          </a:p>
        </p:txBody>
      </p:sp>
    </p:spTree>
    <p:extLst>
      <p:ext uri="{BB962C8B-B14F-4D97-AF65-F5344CB8AC3E}">
        <p14:creationId xmlns:p14="http://schemas.microsoft.com/office/powerpoint/2010/main" val="278854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72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7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7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6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75"/>
                                        <p:tgtEl>
                                          <p:spTgt spid="26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6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9" grpId="0" animBg="1"/>
      <p:bldP spid="267270" grpId="0" animBg="1"/>
      <p:bldP spid="267271" grpId="0" animBg="1"/>
      <p:bldP spid="267274" grpId="0" animBg="1"/>
      <p:bldP spid="267275" grpId="0" animBg="1"/>
      <p:bldP spid="267276" grpId="0" animBg="1"/>
      <p:bldP spid="267277" grpId="0" animBg="1"/>
      <p:bldP spid="267278" grpId="0" autoUpdateAnimBg="0"/>
      <p:bldP spid="267279" grpId="0" animBg="1"/>
      <p:bldP spid="267280" grpId="0" build="p" autoUpdateAnimBg="0"/>
      <p:bldP spid="267281" grpId="0" animBg="1"/>
      <p:bldP spid="267282" grpId="0" animBg="1"/>
      <p:bldP spid="267283" grpId="0" animBg="1" autoUpdateAnimBg="0"/>
      <p:bldP spid="267284" grpId="0" build="p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5112568"/>
          </a:xfrm>
        </p:spPr>
        <p:txBody>
          <a:bodyPr/>
          <a:lstStyle/>
          <a:p>
            <a:r>
              <a:rPr lang="de-CH" dirty="0" smtClean="0"/>
              <a:t>Achtung!</a:t>
            </a:r>
            <a:br>
              <a:rPr lang="de-CH" dirty="0" smtClean="0"/>
            </a:br>
            <a:r>
              <a:rPr lang="de-CH" dirty="0" smtClean="0"/>
              <a:t>Strecke angepasst!</a:t>
            </a:r>
            <a:br>
              <a:rPr lang="de-CH" dirty="0" smtClean="0"/>
            </a:br>
            <a:r>
              <a:rPr lang="de-CH" dirty="0" smtClean="0"/>
              <a:t>nur noch neun Posten!</a:t>
            </a:r>
            <a:br>
              <a:rPr lang="de-CH" dirty="0" smtClean="0"/>
            </a:br>
            <a:r>
              <a:rPr lang="de-CH" sz="1800" dirty="0" smtClean="0"/>
              <a:t/>
            </a:r>
            <a:br>
              <a:rPr lang="de-CH" sz="1800" dirty="0" smtClean="0"/>
            </a:br>
            <a:r>
              <a:rPr lang="de-CH" sz="2400" dirty="0"/>
              <a:t>Ab Sportplatzweg-Rostengartenstrasse </a:t>
            </a:r>
            <a:r>
              <a:rPr lang="de-CH" sz="2400" dirty="0" smtClean="0"/>
              <a:t>neue Strecke! </a:t>
            </a:r>
            <a:br>
              <a:rPr lang="de-CH" sz="2400" dirty="0" smtClean="0"/>
            </a:br>
            <a:r>
              <a:rPr lang="de-CH" sz="2400" dirty="0" smtClean="0"/>
              <a:t>Via </a:t>
            </a:r>
            <a:r>
              <a:rPr lang="de-CH" sz="2400" dirty="0" err="1" smtClean="0"/>
              <a:t>Gersauerstrasse</a:t>
            </a:r>
            <a:r>
              <a:rPr lang="de-CH" sz="2400" dirty="0" smtClean="0"/>
              <a:t> – Kreisel Bahnhof – Viadukt – zurück zum Schulhaus!</a:t>
            </a:r>
            <a:br>
              <a:rPr lang="de-CH" sz="2400" dirty="0" smtClean="0"/>
            </a:br>
            <a:r>
              <a:rPr lang="de-CH" sz="2400" dirty="0" smtClean="0"/>
              <a:t/>
            </a:r>
            <a:br>
              <a:rPr lang="de-CH" sz="2400" dirty="0" smtClean="0"/>
            </a:br>
            <a:r>
              <a:rPr lang="de-CH" sz="2400" b="1" dirty="0" smtClean="0">
                <a:solidFill>
                  <a:srgbClr val="FF0000"/>
                </a:solidFill>
              </a:rPr>
              <a:t>Internet</a:t>
            </a:r>
            <a:r>
              <a:rPr lang="de-CH" sz="2400" dirty="0" smtClean="0"/>
              <a:t>:</a:t>
            </a:r>
            <a:br>
              <a:rPr lang="de-CH" sz="2400" dirty="0" smtClean="0"/>
            </a:br>
            <a:r>
              <a:rPr lang="de-DE" sz="2400" b="1" dirty="0">
                <a:hlinkClick r:id="rId2"/>
              </a:rPr>
              <a:t>www.sz.ch</a:t>
            </a:r>
            <a:r>
              <a:rPr lang="de-DE" sz="2400" b="1" dirty="0"/>
              <a:t> / Kantonspolizei / Prävention/ Verkehrsprävention / </a:t>
            </a:r>
            <a:r>
              <a:rPr lang="de-DE" sz="2400" b="1" dirty="0" err="1"/>
              <a:t>Radtest</a:t>
            </a:r>
            <a:r>
              <a:rPr lang="de-CH" sz="2400" dirty="0"/>
              <a:t/>
            </a:r>
            <a:br>
              <a:rPr lang="de-CH" sz="2400" dirty="0"/>
            </a:b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5918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Alle\Fotosammlung\VERKEHR\BilderRadteste\Fotos-Goldau\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3" name="Line 5"/>
          <p:cNvSpPr>
            <a:spLocks noChangeShapeType="1"/>
          </p:cNvSpPr>
          <p:nvPr/>
        </p:nvSpPr>
        <p:spPr bwMode="auto">
          <a:xfrm flipH="1" flipV="1">
            <a:off x="4427984" y="3568903"/>
            <a:ext cx="720725" cy="58017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8296" name="AutoShape 8"/>
          <p:cNvSpPr>
            <a:spLocks noChangeArrowheads="1"/>
          </p:cNvSpPr>
          <p:nvPr/>
        </p:nvSpPr>
        <p:spPr bwMode="auto">
          <a:xfrm rot="9746104">
            <a:off x="4555757" y="3661607"/>
            <a:ext cx="465177" cy="42724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68297" name="Text Box 9"/>
          <p:cNvSpPr txBox="1">
            <a:spLocks noChangeArrowheads="1"/>
          </p:cNvSpPr>
          <p:nvPr/>
        </p:nvSpPr>
        <p:spPr bwMode="auto">
          <a:xfrm rot="-1687951">
            <a:off x="665163" y="5643563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Sportplatzweg</a:t>
            </a:r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5004048" y="296291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Rosengartenstrasse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Radtest</a:t>
            </a:r>
            <a:r>
              <a:rPr lang="de-CH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Brunnen  / Posten 8a</a:t>
            </a:r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0" y="836613"/>
            <a:ext cx="9144000" cy="838200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2800" b="1" dirty="0">
                <a:solidFill>
                  <a:srgbClr val="FF3300"/>
                </a:solidFill>
              </a:rPr>
              <a:t>Abbiegen nach </a:t>
            </a:r>
            <a:r>
              <a:rPr lang="de-CH" sz="2800" b="1" dirty="0" smtClean="0">
                <a:solidFill>
                  <a:srgbClr val="FF3300"/>
                </a:solidFill>
              </a:rPr>
              <a:t>links</a:t>
            </a:r>
            <a:endParaRPr lang="de-CH" sz="2800" b="1" dirty="0">
              <a:solidFill>
                <a:srgbClr val="FF33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 dirty="0" smtClean="0">
                <a:solidFill>
                  <a:srgbClr val="000000"/>
                </a:solidFill>
              </a:rPr>
              <a:t>Blick zurück/ Zeichengabe/</a:t>
            </a:r>
            <a:r>
              <a:rPr lang="de-CH" b="1" dirty="0" err="1" smtClean="0">
                <a:solidFill>
                  <a:srgbClr val="000000"/>
                </a:solidFill>
              </a:rPr>
              <a:t>Einspuren</a:t>
            </a:r>
            <a:r>
              <a:rPr lang="de-CH" b="1" dirty="0" smtClean="0">
                <a:solidFill>
                  <a:srgbClr val="000000"/>
                </a:solidFill>
              </a:rPr>
              <a:t>/Vortritt </a:t>
            </a:r>
            <a:r>
              <a:rPr lang="de-CH" b="1" dirty="0">
                <a:solidFill>
                  <a:srgbClr val="000000"/>
                </a:solidFill>
              </a:rPr>
              <a:t>beachten 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5143877" y="4149079"/>
            <a:ext cx="580250" cy="201622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5724127" y="6165303"/>
            <a:ext cx="1512813" cy="58017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1403648" y="3568901"/>
            <a:ext cx="771086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296228" y="3568903"/>
            <a:ext cx="771086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3779912" y="3568901"/>
            <a:ext cx="432048" cy="2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3008826" y="3568903"/>
            <a:ext cx="771086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83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8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8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 animBg="1"/>
      <p:bldP spid="268296" grpId="0" animBg="1"/>
      <p:bldP spid="268299" grpId="0" animBg="1" autoUpdateAnimBg="0"/>
      <p:bldP spid="268300" grpId="0" build="p" animBg="1" autoUpdateAnimBg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N:\Alle\Fotosammlung\VERKEHR\BilderRadteste\Fotos-Goldau\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3" name="Line 5"/>
          <p:cNvSpPr>
            <a:spLocks noChangeShapeType="1"/>
          </p:cNvSpPr>
          <p:nvPr/>
        </p:nvSpPr>
        <p:spPr bwMode="auto">
          <a:xfrm flipV="1">
            <a:off x="1801188" y="4005062"/>
            <a:ext cx="3888432" cy="2016226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8297" name="Text Box 9"/>
          <p:cNvSpPr txBox="1">
            <a:spLocks noChangeArrowheads="1"/>
          </p:cNvSpPr>
          <p:nvPr/>
        </p:nvSpPr>
        <p:spPr bwMode="auto">
          <a:xfrm rot="-1687951">
            <a:off x="665163" y="5643563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Sportplatzweg</a:t>
            </a:r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7020272" y="4083684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Rosengartenstrasse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Radtest</a:t>
            </a:r>
            <a:r>
              <a:rPr lang="de-CH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Brunnen  / Posten 8b</a:t>
            </a:r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0" y="836613"/>
            <a:ext cx="9144000" cy="838200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2800" b="1" dirty="0">
                <a:solidFill>
                  <a:srgbClr val="FF3300"/>
                </a:solidFill>
              </a:rPr>
              <a:t>Abbiegen nach </a:t>
            </a:r>
            <a:r>
              <a:rPr lang="de-CH" sz="2800" b="1" dirty="0" smtClean="0">
                <a:solidFill>
                  <a:srgbClr val="FF3300"/>
                </a:solidFill>
              </a:rPr>
              <a:t>links und dann rechts</a:t>
            </a:r>
            <a:endParaRPr lang="de-CH" sz="2800" b="1" dirty="0">
              <a:solidFill>
                <a:srgbClr val="FF33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 dirty="0" smtClean="0">
                <a:solidFill>
                  <a:srgbClr val="000000"/>
                </a:solidFill>
              </a:rPr>
              <a:t>Blickkontakt/Zeichengabe /</a:t>
            </a:r>
            <a:r>
              <a:rPr lang="de-CH" b="1" dirty="0" err="1" smtClean="0">
                <a:solidFill>
                  <a:srgbClr val="000000"/>
                </a:solidFill>
              </a:rPr>
              <a:t>Einspuren</a:t>
            </a:r>
            <a:r>
              <a:rPr lang="de-CH" b="1" dirty="0" smtClean="0">
                <a:solidFill>
                  <a:srgbClr val="000000"/>
                </a:solidFill>
              </a:rPr>
              <a:t>/Vortritt beachten/Radstreifen benützen </a:t>
            </a:r>
            <a:endParaRPr lang="de-CH" b="1" dirty="0">
              <a:solidFill>
                <a:srgbClr val="00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5056420" y="3752132"/>
            <a:ext cx="549878" cy="252929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5105800" y="3479075"/>
            <a:ext cx="1661856" cy="187879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14096606">
            <a:off x="3014149" y="5165121"/>
            <a:ext cx="392302" cy="37842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 rot="10800000">
            <a:off x="4671906" y="3689386"/>
            <a:ext cx="392302" cy="37842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631752" y="3109463"/>
            <a:ext cx="3505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Gersauerstrasse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83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8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8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 animBg="1"/>
      <p:bldP spid="268299" grpId="0" animBg="1" autoUpdateAnimBg="0"/>
      <p:bldP spid="268300" grpId="0" build="p" animBg="1" autoUpdateAnimBg="0"/>
      <p:bldP spid="12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hea\Prävention\Radtest\Radtest2015\2015-05-30-RT-Brunnen\2015-03-10_160822_stit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7" y="944968"/>
            <a:ext cx="9120945" cy="59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9" name="Arc 7"/>
          <p:cNvSpPr>
            <a:spLocks/>
          </p:cNvSpPr>
          <p:nvPr/>
        </p:nvSpPr>
        <p:spPr bwMode="auto">
          <a:xfrm rot="10412338">
            <a:off x="2401389" y="3567696"/>
            <a:ext cx="1828994" cy="1421374"/>
          </a:xfrm>
          <a:custGeom>
            <a:avLst/>
            <a:gdLst>
              <a:gd name="T0" fmla="*/ 0 w 21464"/>
              <a:gd name="T1" fmla="*/ 0 h 21600"/>
              <a:gd name="T2" fmla="*/ 304800 w 21464"/>
              <a:gd name="T3" fmla="*/ 1218184 h 21600"/>
              <a:gd name="T4" fmla="*/ 0 w 21464"/>
              <a:gd name="T5" fmla="*/ 1371600 h 21600"/>
              <a:gd name="T6" fmla="*/ 0 60000 65536"/>
              <a:gd name="T7" fmla="*/ 0 60000 65536"/>
              <a:gd name="T8" fmla="*/ 0 60000 65536"/>
              <a:gd name="connsiteX0" fmla="*/ 0 w 21465"/>
              <a:gd name="connsiteY0" fmla="*/ 0 h 21600"/>
              <a:gd name="connsiteX1" fmla="*/ 21465 w 21465"/>
              <a:gd name="connsiteY1" fmla="*/ 19183 h 21600"/>
              <a:gd name="connsiteX0" fmla="*/ 0 w 21465"/>
              <a:gd name="connsiteY0" fmla="*/ 0 h 21600"/>
              <a:gd name="connsiteX1" fmla="*/ 21465 w 21465"/>
              <a:gd name="connsiteY1" fmla="*/ 19183 h 21600"/>
              <a:gd name="connsiteX2" fmla="*/ 1 w 21465"/>
              <a:gd name="connsiteY2" fmla="*/ 21600 h 21600"/>
              <a:gd name="connsiteX3" fmla="*/ 0 w 21465"/>
              <a:gd name="connsiteY3" fmla="*/ 0 h 21600"/>
              <a:gd name="connsiteX0" fmla="*/ 0 w 21465"/>
              <a:gd name="connsiteY0" fmla="*/ 0 h 21600"/>
              <a:gd name="connsiteX1" fmla="*/ 21465 w 21465"/>
              <a:gd name="connsiteY1" fmla="*/ 19183 h 21600"/>
              <a:gd name="connsiteX0" fmla="*/ 0 w 21465"/>
              <a:gd name="connsiteY0" fmla="*/ 0 h 21600"/>
              <a:gd name="connsiteX1" fmla="*/ 21465 w 21465"/>
              <a:gd name="connsiteY1" fmla="*/ 19183 h 21600"/>
              <a:gd name="connsiteX2" fmla="*/ 1 w 21465"/>
              <a:gd name="connsiteY2" fmla="*/ 21600 h 21600"/>
              <a:gd name="connsiteX3" fmla="*/ 0 w 21465"/>
              <a:gd name="connsiteY3" fmla="*/ 0 h 21600"/>
              <a:gd name="connsiteX0" fmla="*/ 1163 w 22628"/>
              <a:gd name="connsiteY0" fmla="*/ 0 h 19183"/>
              <a:gd name="connsiteX1" fmla="*/ 22628 w 22628"/>
              <a:gd name="connsiteY1" fmla="*/ 19183 h 19183"/>
              <a:gd name="connsiteX0" fmla="*/ 1163 w 22628"/>
              <a:gd name="connsiteY0" fmla="*/ 0 h 19183"/>
              <a:gd name="connsiteX1" fmla="*/ 22628 w 22628"/>
              <a:gd name="connsiteY1" fmla="*/ 19183 h 19183"/>
              <a:gd name="connsiteX2" fmla="*/ 0 w 22628"/>
              <a:gd name="connsiteY2" fmla="*/ 16498 h 19183"/>
              <a:gd name="connsiteX3" fmla="*/ 1163 w 22628"/>
              <a:gd name="connsiteY3" fmla="*/ 0 h 19183"/>
              <a:gd name="connsiteX0" fmla="*/ 0 w 21465"/>
              <a:gd name="connsiteY0" fmla="*/ 0 h 19183"/>
              <a:gd name="connsiteX1" fmla="*/ 21465 w 21465"/>
              <a:gd name="connsiteY1" fmla="*/ 19183 h 19183"/>
              <a:gd name="connsiteX0" fmla="*/ 0 w 21465"/>
              <a:gd name="connsiteY0" fmla="*/ 0 h 19183"/>
              <a:gd name="connsiteX1" fmla="*/ 21465 w 21465"/>
              <a:gd name="connsiteY1" fmla="*/ 19183 h 19183"/>
              <a:gd name="connsiteX2" fmla="*/ 5407 w 21465"/>
              <a:gd name="connsiteY2" fmla="*/ 14252 h 19183"/>
              <a:gd name="connsiteX3" fmla="*/ 0 w 21465"/>
              <a:gd name="connsiteY3" fmla="*/ 0 h 19183"/>
              <a:gd name="connsiteX0" fmla="*/ 0 w 21465"/>
              <a:gd name="connsiteY0" fmla="*/ 0 h 19183"/>
              <a:gd name="connsiteX1" fmla="*/ 21465 w 21465"/>
              <a:gd name="connsiteY1" fmla="*/ 19183 h 19183"/>
              <a:gd name="connsiteX0" fmla="*/ 0 w 21465"/>
              <a:gd name="connsiteY0" fmla="*/ 0 h 19183"/>
              <a:gd name="connsiteX1" fmla="*/ 21465 w 21465"/>
              <a:gd name="connsiteY1" fmla="*/ 19183 h 19183"/>
              <a:gd name="connsiteX2" fmla="*/ 0 w 21465"/>
              <a:gd name="connsiteY2" fmla="*/ 0 h 19183"/>
              <a:gd name="connsiteX0" fmla="*/ 50 w 22259"/>
              <a:gd name="connsiteY0" fmla="*/ 473 h 19734"/>
              <a:gd name="connsiteX1" fmla="*/ 21515 w 22259"/>
              <a:gd name="connsiteY1" fmla="*/ 19656 h 19734"/>
              <a:gd name="connsiteX0" fmla="*/ 50 w 22259"/>
              <a:gd name="connsiteY0" fmla="*/ 473 h 19734"/>
              <a:gd name="connsiteX1" fmla="*/ 15722 w 22259"/>
              <a:gd name="connsiteY1" fmla="*/ 6998 h 19734"/>
              <a:gd name="connsiteX2" fmla="*/ 21515 w 22259"/>
              <a:gd name="connsiteY2" fmla="*/ 19656 h 19734"/>
              <a:gd name="connsiteX3" fmla="*/ 50 w 22259"/>
              <a:gd name="connsiteY3" fmla="*/ 473 h 19734"/>
              <a:gd name="connsiteX0" fmla="*/ 8 w 23036"/>
              <a:gd name="connsiteY0" fmla="*/ 544 h 19790"/>
              <a:gd name="connsiteX1" fmla="*/ 21473 w 23036"/>
              <a:gd name="connsiteY1" fmla="*/ 19727 h 19790"/>
              <a:gd name="connsiteX0" fmla="*/ 8 w 23036"/>
              <a:gd name="connsiteY0" fmla="*/ 544 h 19790"/>
              <a:gd name="connsiteX1" fmla="*/ 19003 w 23036"/>
              <a:gd name="connsiteY1" fmla="*/ 6520 h 19790"/>
              <a:gd name="connsiteX2" fmla="*/ 21473 w 23036"/>
              <a:gd name="connsiteY2" fmla="*/ 19727 h 19790"/>
              <a:gd name="connsiteX3" fmla="*/ 8 w 23036"/>
              <a:gd name="connsiteY3" fmla="*/ 544 h 19790"/>
              <a:gd name="connsiteX0" fmla="*/ 8 w 23036"/>
              <a:gd name="connsiteY0" fmla="*/ 544 h 19790"/>
              <a:gd name="connsiteX1" fmla="*/ 20032 w 23036"/>
              <a:gd name="connsiteY1" fmla="*/ 6431 h 19790"/>
              <a:gd name="connsiteX2" fmla="*/ 21473 w 23036"/>
              <a:gd name="connsiteY2" fmla="*/ 19727 h 19790"/>
              <a:gd name="connsiteX0" fmla="*/ 8 w 23036"/>
              <a:gd name="connsiteY0" fmla="*/ 544 h 19790"/>
              <a:gd name="connsiteX1" fmla="*/ 19003 w 23036"/>
              <a:gd name="connsiteY1" fmla="*/ 6520 h 19790"/>
              <a:gd name="connsiteX2" fmla="*/ 21473 w 23036"/>
              <a:gd name="connsiteY2" fmla="*/ 19727 h 19790"/>
              <a:gd name="connsiteX3" fmla="*/ 8 w 23036"/>
              <a:gd name="connsiteY3" fmla="*/ 544 h 19790"/>
              <a:gd name="connsiteX0" fmla="*/ 0 w 21465"/>
              <a:gd name="connsiteY0" fmla="*/ 0 h 19183"/>
              <a:gd name="connsiteX1" fmla="*/ 20024 w 21465"/>
              <a:gd name="connsiteY1" fmla="*/ 5887 h 19183"/>
              <a:gd name="connsiteX2" fmla="*/ 21465 w 21465"/>
              <a:gd name="connsiteY2" fmla="*/ 19183 h 19183"/>
              <a:gd name="connsiteX0" fmla="*/ 0 w 21465"/>
              <a:gd name="connsiteY0" fmla="*/ 0 h 19183"/>
              <a:gd name="connsiteX1" fmla="*/ 21465 w 21465"/>
              <a:gd name="connsiteY1" fmla="*/ 19183 h 19183"/>
              <a:gd name="connsiteX2" fmla="*/ 0 w 21465"/>
              <a:gd name="connsiteY2" fmla="*/ 0 h 19183"/>
              <a:gd name="connsiteX0" fmla="*/ 0 w 21465"/>
              <a:gd name="connsiteY0" fmla="*/ 0 h 19183"/>
              <a:gd name="connsiteX1" fmla="*/ 20024 w 21465"/>
              <a:gd name="connsiteY1" fmla="*/ 5887 h 19183"/>
              <a:gd name="connsiteX2" fmla="*/ 21465 w 21465"/>
              <a:gd name="connsiteY2" fmla="*/ 19183 h 19183"/>
              <a:gd name="connsiteX0" fmla="*/ 0 w 21465"/>
              <a:gd name="connsiteY0" fmla="*/ 0 h 19183"/>
              <a:gd name="connsiteX1" fmla="*/ 21465 w 21465"/>
              <a:gd name="connsiteY1" fmla="*/ 19183 h 19183"/>
              <a:gd name="connsiteX2" fmla="*/ 0 w 21465"/>
              <a:gd name="connsiteY2" fmla="*/ 0 h 19183"/>
              <a:gd name="connsiteX0" fmla="*/ 0 w 21465"/>
              <a:gd name="connsiteY0" fmla="*/ 0 h 19183"/>
              <a:gd name="connsiteX1" fmla="*/ 20024 w 21465"/>
              <a:gd name="connsiteY1" fmla="*/ 5887 h 19183"/>
              <a:gd name="connsiteX2" fmla="*/ 21465 w 21465"/>
              <a:gd name="connsiteY2" fmla="*/ 19183 h 19183"/>
              <a:gd name="connsiteX0" fmla="*/ 0 w 21465"/>
              <a:gd name="connsiteY0" fmla="*/ 0 h 19183"/>
              <a:gd name="connsiteX1" fmla="*/ 21465 w 21465"/>
              <a:gd name="connsiteY1" fmla="*/ 19183 h 19183"/>
              <a:gd name="connsiteX2" fmla="*/ 0 w 21465"/>
              <a:gd name="connsiteY2" fmla="*/ 0 h 19183"/>
              <a:gd name="connsiteX0" fmla="*/ 0 w 21465"/>
              <a:gd name="connsiteY0" fmla="*/ 0 h 19183"/>
              <a:gd name="connsiteX1" fmla="*/ 12300 w 21465"/>
              <a:gd name="connsiteY1" fmla="*/ 3861 h 19183"/>
              <a:gd name="connsiteX2" fmla="*/ 20024 w 21465"/>
              <a:gd name="connsiteY2" fmla="*/ 5887 h 19183"/>
              <a:gd name="connsiteX3" fmla="*/ 21465 w 21465"/>
              <a:gd name="connsiteY3" fmla="*/ 19183 h 19183"/>
              <a:gd name="connsiteX0" fmla="*/ 0 w 21465"/>
              <a:gd name="connsiteY0" fmla="*/ 0 h 19183"/>
              <a:gd name="connsiteX1" fmla="*/ 21465 w 21465"/>
              <a:gd name="connsiteY1" fmla="*/ 19183 h 19183"/>
              <a:gd name="connsiteX2" fmla="*/ 0 w 21465"/>
              <a:gd name="connsiteY2" fmla="*/ 0 h 19183"/>
              <a:gd name="connsiteX0" fmla="*/ 0 w 21465"/>
              <a:gd name="connsiteY0" fmla="*/ 0 h 19183"/>
              <a:gd name="connsiteX1" fmla="*/ 12942 w 21465"/>
              <a:gd name="connsiteY1" fmla="*/ 1761 h 19183"/>
              <a:gd name="connsiteX2" fmla="*/ 20024 w 21465"/>
              <a:gd name="connsiteY2" fmla="*/ 5887 h 19183"/>
              <a:gd name="connsiteX3" fmla="*/ 21465 w 21465"/>
              <a:gd name="connsiteY3" fmla="*/ 19183 h 19183"/>
              <a:gd name="connsiteX0" fmla="*/ 0 w 21465"/>
              <a:gd name="connsiteY0" fmla="*/ 0 h 19183"/>
              <a:gd name="connsiteX1" fmla="*/ 21465 w 21465"/>
              <a:gd name="connsiteY1" fmla="*/ 19183 h 19183"/>
              <a:gd name="connsiteX2" fmla="*/ 0 w 21465"/>
              <a:gd name="connsiteY2" fmla="*/ 0 h 19183"/>
              <a:gd name="connsiteX0" fmla="*/ 0 w 21465"/>
              <a:gd name="connsiteY0" fmla="*/ 0 h 19183"/>
              <a:gd name="connsiteX1" fmla="*/ 12942 w 21465"/>
              <a:gd name="connsiteY1" fmla="*/ 1761 h 19183"/>
              <a:gd name="connsiteX2" fmla="*/ 20024 w 21465"/>
              <a:gd name="connsiteY2" fmla="*/ 5887 h 19183"/>
              <a:gd name="connsiteX3" fmla="*/ 20582 w 21465"/>
              <a:gd name="connsiteY3" fmla="*/ 11851 h 19183"/>
              <a:gd name="connsiteX4" fmla="*/ 21465 w 21465"/>
              <a:gd name="connsiteY4" fmla="*/ 19183 h 19183"/>
              <a:gd name="connsiteX0" fmla="*/ 0 w 21465"/>
              <a:gd name="connsiteY0" fmla="*/ 0 h 19183"/>
              <a:gd name="connsiteX1" fmla="*/ 21465 w 21465"/>
              <a:gd name="connsiteY1" fmla="*/ 19183 h 19183"/>
              <a:gd name="connsiteX2" fmla="*/ 0 w 21465"/>
              <a:gd name="connsiteY2" fmla="*/ 0 h 19183"/>
              <a:gd name="connsiteX0" fmla="*/ 0 w 23210"/>
              <a:gd name="connsiteY0" fmla="*/ 0 h 19183"/>
              <a:gd name="connsiteX1" fmla="*/ 12942 w 23210"/>
              <a:gd name="connsiteY1" fmla="*/ 1761 h 19183"/>
              <a:gd name="connsiteX2" fmla="*/ 20024 w 23210"/>
              <a:gd name="connsiteY2" fmla="*/ 5887 h 19183"/>
              <a:gd name="connsiteX3" fmla="*/ 23210 w 23210"/>
              <a:gd name="connsiteY3" fmla="*/ 12050 h 19183"/>
              <a:gd name="connsiteX4" fmla="*/ 21465 w 23210"/>
              <a:gd name="connsiteY4" fmla="*/ 19183 h 19183"/>
              <a:gd name="connsiteX0" fmla="*/ 0 w 23210"/>
              <a:gd name="connsiteY0" fmla="*/ 0 h 19183"/>
              <a:gd name="connsiteX1" fmla="*/ 21465 w 23210"/>
              <a:gd name="connsiteY1" fmla="*/ 19183 h 19183"/>
              <a:gd name="connsiteX2" fmla="*/ 0 w 23210"/>
              <a:gd name="connsiteY2" fmla="*/ 0 h 19183"/>
              <a:gd name="connsiteX0" fmla="*/ 0 w 23210"/>
              <a:gd name="connsiteY0" fmla="*/ 0 h 19183"/>
              <a:gd name="connsiteX1" fmla="*/ 12942 w 23210"/>
              <a:gd name="connsiteY1" fmla="*/ 1761 h 19183"/>
              <a:gd name="connsiteX2" fmla="*/ 20024 w 23210"/>
              <a:gd name="connsiteY2" fmla="*/ 5887 h 19183"/>
              <a:gd name="connsiteX3" fmla="*/ 23210 w 23210"/>
              <a:gd name="connsiteY3" fmla="*/ 12050 h 19183"/>
              <a:gd name="connsiteX4" fmla="*/ 22127 w 23210"/>
              <a:gd name="connsiteY4" fmla="*/ 16272 h 19183"/>
              <a:gd name="connsiteX5" fmla="*/ 21465 w 23210"/>
              <a:gd name="connsiteY5" fmla="*/ 19183 h 19183"/>
              <a:gd name="connsiteX0" fmla="*/ 0 w 23210"/>
              <a:gd name="connsiteY0" fmla="*/ 0 h 19183"/>
              <a:gd name="connsiteX1" fmla="*/ 21465 w 23210"/>
              <a:gd name="connsiteY1" fmla="*/ 19183 h 19183"/>
              <a:gd name="connsiteX2" fmla="*/ 0 w 23210"/>
              <a:gd name="connsiteY2" fmla="*/ 0 h 19183"/>
              <a:gd name="connsiteX0" fmla="*/ 0 w 24309"/>
              <a:gd name="connsiteY0" fmla="*/ 0 h 19183"/>
              <a:gd name="connsiteX1" fmla="*/ 12942 w 24309"/>
              <a:gd name="connsiteY1" fmla="*/ 1761 h 19183"/>
              <a:gd name="connsiteX2" fmla="*/ 20024 w 24309"/>
              <a:gd name="connsiteY2" fmla="*/ 5887 h 19183"/>
              <a:gd name="connsiteX3" fmla="*/ 23210 w 24309"/>
              <a:gd name="connsiteY3" fmla="*/ 12050 h 19183"/>
              <a:gd name="connsiteX4" fmla="*/ 24309 w 24309"/>
              <a:gd name="connsiteY4" fmla="*/ 15902 h 19183"/>
              <a:gd name="connsiteX5" fmla="*/ 21465 w 24309"/>
              <a:gd name="connsiteY5" fmla="*/ 19183 h 19183"/>
              <a:gd name="connsiteX0" fmla="*/ 0 w 24309"/>
              <a:gd name="connsiteY0" fmla="*/ 0 h 19183"/>
              <a:gd name="connsiteX1" fmla="*/ 21465 w 24309"/>
              <a:gd name="connsiteY1" fmla="*/ 19183 h 19183"/>
              <a:gd name="connsiteX2" fmla="*/ 0 w 24309"/>
              <a:gd name="connsiteY2" fmla="*/ 0 h 19183"/>
              <a:gd name="connsiteX0" fmla="*/ 0 w 24309"/>
              <a:gd name="connsiteY0" fmla="*/ 0 h 19183"/>
              <a:gd name="connsiteX1" fmla="*/ 12942 w 24309"/>
              <a:gd name="connsiteY1" fmla="*/ 1761 h 19183"/>
              <a:gd name="connsiteX2" fmla="*/ 20024 w 24309"/>
              <a:gd name="connsiteY2" fmla="*/ 5887 h 19183"/>
              <a:gd name="connsiteX3" fmla="*/ 23905 w 24309"/>
              <a:gd name="connsiteY3" fmla="*/ 11302 h 19183"/>
              <a:gd name="connsiteX4" fmla="*/ 24309 w 24309"/>
              <a:gd name="connsiteY4" fmla="*/ 15902 h 19183"/>
              <a:gd name="connsiteX5" fmla="*/ 21465 w 24309"/>
              <a:gd name="connsiteY5" fmla="*/ 19183 h 19183"/>
              <a:gd name="connsiteX0" fmla="*/ 0 w 24309"/>
              <a:gd name="connsiteY0" fmla="*/ 0 h 19183"/>
              <a:gd name="connsiteX1" fmla="*/ 21465 w 24309"/>
              <a:gd name="connsiteY1" fmla="*/ 19183 h 19183"/>
              <a:gd name="connsiteX2" fmla="*/ 0 w 24309"/>
              <a:gd name="connsiteY2" fmla="*/ 0 h 1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9" h="19183" fill="none" extrusionOk="0">
                <a:moveTo>
                  <a:pt x="0" y="0"/>
                </a:moveTo>
                <a:lnTo>
                  <a:pt x="12942" y="1761"/>
                </a:lnTo>
                <a:lnTo>
                  <a:pt x="20024" y="5887"/>
                </a:lnTo>
                <a:lnTo>
                  <a:pt x="23905" y="11302"/>
                </a:lnTo>
                <a:cubicBezTo>
                  <a:pt x="24040" y="12835"/>
                  <a:pt x="24174" y="14369"/>
                  <a:pt x="24309" y="15902"/>
                </a:cubicBezTo>
                <a:lnTo>
                  <a:pt x="21465" y="19183"/>
                </a:lnTo>
              </a:path>
              <a:path w="24309" h="19183" stroke="0" extrusionOk="0">
                <a:moveTo>
                  <a:pt x="0" y="0"/>
                </a:moveTo>
                <a:lnTo>
                  <a:pt x="21465" y="19183"/>
                </a:lnTo>
                <a:cubicBezTo>
                  <a:pt x="18299" y="18187"/>
                  <a:pt x="412" y="2201"/>
                  <a:pt x="0" y="0"/>
                </a:cubicBezTo>
                <a:close/>
              </a:path>
            </a:pathLst>
          </a:custGeom>
          <a:noFill/>
          <a:ln w="5715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de-CH" sz="4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Radtest</a:t>
            </a:r>
            <a:r>
              <a:rPr lang="de-CH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Brunnen  / Posten 9a</a:t>
            </a:r>
          </a:p>
        </p:txBody>
      </p:sp>
      <p:sp>
        <p:nvSpPr>
          <p:cNvPr id="269334" name="Text Box 22"/>
          <p:cNvSpPr txBox="1">
            <a:spLocks noChangeArrowheads="1"/>
          </p:cNvSpPr>
          <p:nvPr/>
        </p:nvSpPr>
        <p:spPr bwMode="auto">
          <a:xfrm>
            <a:off x="0" y="836613"/>
            <a:ext cx="9144000" cy="838200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2800" b="1" dirty="0" smtClean="0">
                <a:solidFill>
                  <a:srgbClr val="FF3300"/>
                </a:solidFill>
                <a:latin typeface="Arial" pitchFamily="34" charset="0"/>
              </a:rPr>
              <a:t>Kreiselausfahrt </a:t>
            </a:r>
            <a:r>
              <a:rPr lang="de-DE" sz="2800" b="1" dirty="0">
                <a:solidFill>
                  <a:srgbClr val="FF3300"/>
                </a:solidFill>
                <a:latin typeface="Arial" pitchFamily="34" charset="0"/>
              </a:rPr>
              <a:t/>
            </a:r>
            <a:br>
              <a:rPr lang="de-DE" sz="2800" b="1" dirty="0">
                <a:solidFill>
                  <a:srgbClr val="FF3300"/>
                </a:solidFill>
                <a:latin typeface="Arial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Arial" pitchFamily="34" charset="0"/>
              </a:rPr>
              <a:t>in 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</a:rPr>
              <a:t>Fahrbahnmitte / Blickkontakt / Handzeichen</a:t>
            </a:r>
            <a:endParaRPr lang="de-DE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372200" y="5087463"/>
            <a:ext cx="1727200" cy="363537"/>
          </a:xfrm>
          <a:prstGeom prst="rect">
            <a:avLst/>
          </a:prstGeom>
          <a:solidFill>
            <a:srgbClr val="00FFFF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de-DE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Blickkontakt</a:t>
            </a: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6516216" y="5451000"/>
            <a:ext cx="1981705" cy="1219887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4861024" y="3674863"/>
            <a:ext cx="1727200" cy="376237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de-DE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Handzeichen</a:t>
            </a: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V="1">
            <a:off x="6588224" y="3693458"/>
            <a:ext cx="1094494" cy="16952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6587728" y="3778215"/>
            <a:ext cx="1584672" cy="1309247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0" name="Arc 7"/>
          <p:cNvSpPr>
            <a:spLocks/>
          </p:cNvSpPr>
          <p:nvPr/>
        </p:nvSpPr>
        <p:spPr bwMode="auto">
          <a:xfrm rot="5595309">
            <a:off x="5064668" y="2296371"/>
            <a:ext cx="1333039" cy="3977292"/>
          </a:xfrm>
          <a:custGeom>
            <a:avLst/>
            <a:gdLst>
              <a:gd name="T0" fmla="*/ 0 w 21464"/>
              <a:gd name="T1" fmla="*/ 0 h 21600"/>
              <a:gd name="T2" fmla="*/ 304800 w 21464"/>
              <a:gd name="T3" fmla="*/ 1218184 h 21600"/>
              <a:gd name="T4" fmla="*/ 0 w 21464"/>
              <a:gd name="T5" fmla="*/ 1371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64" h="21600" fill="none" extrusionOk="0">
                <a:moveTo>
                  <a:pt x="-1" y="0"/>
                </a:moveTo>
                <a:cubicBezTo>
                  <a:pt x="10994" y="0"/>
                  <a:pt x="20234" y="8258"/>
                  <a:pt x="21464" y="19183"/>
                </a:cubicBezTo>
              </a:path>
              <a:path w="21464" h="21600" stroke="0" extrusionOk="0">
                <a:moveTo>
                  <a:pt x="-1" y="0"/>
                </a:moveTo>
                <a:cubicBezTo>
                  <a:pt x="10994" y="0"/>
                  <a:pt x="20234" y="8258"/>
                  <a:pt x="21464" y="1918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H="1" flipV="1">
            <a:off x="7379888" y="3291359"/>
            <a:ext cx="0" cy="383504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N:\Alle\Fotosammlung\VERKEHR\BilderRadteste\Fotos-Goldau\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9" name="Arc 7"/>
          <p:cNvSpPr>
            <a:spLocks/>
          </p:cNvSpPr>
          <p:nvPr/>
        </p:nvSpPr>
        <p:spPr bwMode="auto">
          <a:xfrm rot="5400000">
            <a:off x="391425" y="840823"/>
            <a:ext cx="2553866" cy="7730220"/>
          </a:xfrm>
          <a:custGeom>
            <a:avLst/>
            <a:gdLst>
              <a:gd name="T0" fmla="*/ 0 w 21464"/>
              <a:gd name="T1" fmla="*/ 0 h 21600"/>
              <a:gd name="T2" fmla="*/ 304800 w 21464"/>
              <a:gd name="T3" fmla="*/ 1218184 h 21600"/>
              <a:gd name="T4" fmla="*/ 0 w 21464"/>
              <a:gd name="T5" fmla="*/ 1371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64" h="21600" fill="none" extrusionOk="0">
                <a:moveTo>
                  <a:pt x="-1" y="0"/>
                </a:moveTo>
                <a:cubicBezTo>
                  <a:pt x="10994" y="0"/>
                  <a:pt x="20234" y="8258"/>
                  <a:pt x="21464" y="19183"/>
                </a:cubicBezTo>
              </a:path>
              <a:path w="21464" h="21600" stroke="0" extrusionOk="0">
                <a:moveTo>
                  <a:pt x="-1" y="0"/>
                </a:moveTo>
                <a:cubicBezTo>
                  <a:pt x="10994" y="0"/>
                  <a:pt x="20234" y="8258"/>
                  <a:pt x="21464" y="1918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de-CH" sz="4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Radtest</a:t>
            </a:r>
            <a:r>
              <a:rPr lang="de-CH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Brunnen  / Posten 9a</a:t>
            </a:r>
          </a:p>
        </p:txBody>
      </p:sp>
      <p:sp>
        <p:nvSpPr>
          <p:cNvPr id="269334" name="Text Box 22"/>
          <p:cNvSpPr txBox="1">
            <a:spLocks noChangeArrowheads="1"/>
          </p:cNvSpPr>
          <p:nvPr/>
        </p:nvSpPr>
        <p:spPr bwMode="auto">
          <a:xfrm>
            <a:off x="0" y="836613"/>
            <a:ext cx="9144000" cy="838200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2800" b="1" dirty="0" smtClean="0">
                <a:solidFill>
                  <a:srgbClr val="FF3300"/>
                </a:solidFill>
                <a:latin typeface="Arial" pitchFamily="34" charset="0"/>
              </a:rPr>
              <a:t>Kreiselausfahrt </a:t>
            </a:r>
            <a:r>
              <a:rPr lang="de-DE" sz="2800" b="1" dirty="0">
                <a:solidFill>
                  <a:srgbClr val="FF3300"/>
                </a:solidFill>
                <a:latin typeface="Arial" pitchFamily="34" charset="0"/>
              </a:rPr>
              <a:t/>
            </a:r>
            <a:br>
              <a:rPr lang="de-DE" sz="2800" b="1" dirty="0">
                <a:solidFill>
                  <a:srgbClr val="FF3300"/>
                </a:solidFill>
                <a:latin typeface="Arial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Arial" pitchFamily="34" charset="0"/>
              </a:rPr>
              <a:t>in 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</a:rPr>
              <a:t>Fahrbahnmitte / Blickkontakt / Handzeichen</a:t>
            </a:r>
            <a:endParaRPr lang="de-DE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917825" y="4685864"/>
            <a:ext cx="1727200" cy="363537"/>
          </a:xfrm>
          <a:prstGeom prst="rect">
            <a:avLst/>
          </a:prstGeom>
          <a:solidFill>
            <a:srgbClr val="00FFFF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de-DE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Blickkontakt</a:t>
            </a: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4645025" y="4685861"/>
            <a:ext cx="2594098" cy="2231804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555776" y="2906347"/>
            <a:ext cx="1727200" cy="376237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de-DE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Handzeichen</a:t>
            </a: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V="1">
            <a:off x="4282976" y="2924942"/>
            <a:ext cx="1094494" cy="16952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4669868" y="2924943"/>
            <a:ext cx="1415205" cy="1760917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0" name="Arc 7"/>
          <p:cNvSpPr>
            <a:spLocks/>
          </p:cNvSpPr>
          <p:nvPr/>
        </p:nvSpPr>
        <p:spPr bwMode="auto">
          <a:xfrm rot="373629">
            <a:off x="4463313" y="2947645"/>
            <a:ext cx="1106833" cy="687428"/>
          </a:xfrm>
          <a:custGeom>
            <a:avLst/>
            <a:gdLst>
              <a:gd name="T0" fmla="*/ 0 w 21464"/>
              <a:gd name="T1" fmla="*/ 0 h 21600"/>
              <a:gd name="T2" fmla="*/ 304800 w 21464"/>
              <a:gd name="T3" fmla="*/ 1218184 h 21600"/>
              <a:gd name="T4" fmla="*/ 0 w 21464"/>
              <a:gd name="T5" fmla="*/ 1371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64" h="21600" fill="none" extrusionOk="0">
                <a:moveTo>
                  <a:pt x="-1" y="0"/>
                </a:moveTo>
                <a:cubicBezTo>
                  <a:pt x="10994" y="0"/>
                  <a:pt x="20234" y="8258"/>
                  <a:pt x="21464" y="19183"/>
                </a:cubicBezTo>
              </a:path>
              <a:path w="21464" h="21600" stroke="0" extrusionOk="0">
                <a:moveTo>
                  <a:pt x="-1" y="0"/>
                </a:moveTo>
                <a:cubicBezTo>
                  <a:pt x="10994" y="0"/>
                  <a:pt x="20234" y="8258"/>
                  <a:pt x="21464" y="1918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H="1" flipV="1">
            <a:off x="4429294" y="2204864"/>
            <a:ext cx="71585" cy="599296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Alle\Fotosammlung\VERKEHR\BilderRadteste\Fotos-Goldau\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7391400" y="2346325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3200" b="1">
                <a:solidFill>
                  <a:srgbClr val="000000"/>
                </a:solidFill>
              </a:rPr>
              <a:t>!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272391" name="Line 7"/>
          <p:cNvSpPr>
            <a:spLocks noChangeShapeType="1"/>
          </p:cNvSpPr>
          <p:nvPr/>
        </p:nvSpPr>
        <p:spPr bwMode="auto">
          <a:xfrm>
            <a:off x="4644008" y="3240596"/>
            <a:ext cx="576064" cy="116396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 flipH="1" flipV="1">
            <a:off x="5220072" y="3633087"/>
            <a:ext cx="2880320" cy="2679701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72399" name="Line 15"/>
          <p:cNvSpPr>
            <a:spLocks noChangeShapeType="1"/>
          </p:cNvSpPr>
          <p:nvPr/>
        </p:nvSpPr>
        <p:spPr bwMode="auto">
          <a:xfrm flipH="1" flipV="1">
            <a:off x="5474272" y="3429000"/>
            <a:ext cx="1870036" cy="72008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72400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Radtest Brunnen </a:t>
            </a:r>
            <a:r>
              <a:rPr lang="de-CH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/ Zwischenposten</a:t>
            </a:r>
          </a:p>
        </p:txBody>
      </p:sp>
      <p:sp>
        <p:nvSpPr>
          <p:cNvPr id="272401" name="Text Box 17"/>
          <p:cNvSpPr txBox="1">
            <a:spLocks noChangeArrowheads="1"/>
          </p:cNvSpPr>
          <p:nvPr/>
        </p:nvSpPr>
        <p:spPr bwMode="auto">
          <a:xfrm>
            <a:off x="0" y="836613"/>
            <a:ext cx="9144000" cy="838200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2800" b="1" dirty="0" smtClean="0">
                <a:solidFill>
                  <a:srgbClr val="FF3300"/>
                </a:solidFill>
              </a:rPr>
              <a:t>Rechtsabbiegen</a:t>
            </a:r>
            <a:endParaRPr lang="de-CH" b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0000"/>
                </a:solidFill>
              </a:rPr>
              <a:t>Blickkontakt /  Zeichengabe / Vortritt beachten </a:t>
            </a:r>
          </a:p>
        </p:txBody>
      </p:sp>
      <p:sp>
        <p:nvSpPr>
          <p:cNvPr id="272403" name="Text Box 19"/>
          <p:cNvSpPr txBox="1">
            <a:spLocks noChangeArrowheads="1"/>
          </p:cNvSpPr>
          <p:nvPr/>
        </p:nvSpPr>
        <p:spPr bwMode="auto">
          <a:xfrm rot="19672823">
            <a:off x="-93954" y="4337979"/>
            <a:ext cx="2879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C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Schwyzerstrasse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2404" name="Text Box 20"/>
          <p:cNvSpPr txBox="1">
            <a:spLocks noChangeArrowheads="1"/>
          </p:cNvSpPr>
          <p:nvPr/>
        </p:nvSpPr>
        <p:spPr bwMode="auto">
          <a:xfrm rot="517355">
            <a:off x="6673430" y="3172325"/>
            <a:ext cx="25635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Alte </a:t>
            </a:r>
            <a:r>
              <a:rPr lang="de-DE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Kantonsstrasse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 rot="1987126">
            <a:off x="7127278" y="4726560"/>
            <a:ext cx="2879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C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Fussgänger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5045710" y="3388360"/>
            <a:ext cx="318378" cy="267587"/>
          </a:xfrm>
          <a:custGeom>
            <a:avLst/>
            <a:gdLst>
              <a:gd name="connsiteX0" fmla="*/ 0 w 360040"/>
              <a:gd name="connsiteY0" fmla="*/ 0 h 102491"/>
              <a:gd name="connsiteX1" fmla="*/ 360040 w 360040"/>
              <a:gd name="connsiteY1" fmla="*/ 102491 h 102491"/>
              <a:gd name="connsiteX0" fmla="*/ 0 w 360040"/>
              <a:gd name="connsiteY0" fmla="*/ 0 h 112647"/>
              <a:gd name="connsiteX1" fmla="*/ 157232 w 360040"/>
              <a:gd name="connsiteY1" fmla="*/ 112647 h 112647"/>
              <a:gd name="connsiteX2" fmla="*/ 360040 w 360040"/>
              <a:gd name="connsiteY2" fmla="*/ 102491 h 112647"/>
              <a:gd name="connsiteX0" fmla="*/ 0 w 258440"/>
              <a:gd name="connsiteY0" fmla="*/ 0 h 224407"/>
              <a:gd name="connsiteX1" fmla="*/ 55632 w 258440"/>
              <a:gd name="connsiteY1" fmla="*/ 224407 h 224407"/>
              <a:gd name="connsiteX2" fmla="*/ 258440 w 258440"/>
              <a:gd name="connsiteY2" fmla="*/ 214251 h 224407"/>
              <a:gd name="connsiteX0" fmla="*/ 0 w 258440"/>
              <a:gd name="connsiteY0" fmla="*/ 0 h 224407"/>
              <a:gd name="connsiteX1" fmla="*/ 55632 w 258440"/>
              <a:gd name="connsiteY1" fmla="*/ 224407 h 224407"/>
              <a:gd name="connsiteX2" fmla="*/ 258440 w 258440"/>
              <a:gd name="connsiteY2" fmla="*/ 214251 h 224407"/>
              <a:gd name="connsiteX0" fmla="*/ 0 w 258440"/>
              <a:gd name="connsiteY0" fmla="*/ 0 h 224407"/>
              <a:gd name="connsiteX1" fmla="*/ 55632 w 258440"/>
              <a:gd name="connsiteY1" fmla="*/ 224407 h 224407"/>
              <a:gd name="connsiteX2" fmla="*/ 258440 w 258440"/>
              <a:gd name="connsiteY2" fmla="*/ 214251 h 224407"/>
              <a:gd name="connsiteX0" fmla="*/ 0 w 222880"/>
              <a:gd name="connsiteY0" fmla="*/ 0 h 244727"/>
              <a:gd name="connsiteX1" fmla="*/ 20072 w 222880"/>
              <a:gd name="connsiteY1" fmla="*/ 244727 h 244727"/>
              <a:gd name="connsiteX2" fmla="*/ 222880 w 222880"/>
              <a:gd name="connsiteY2" fmla="*/ 234571 h 244727"/>
              <a:gd name="connsiteX0" fmla="*/ 61633 w 284513"/>
              <a:gd name="connsiteY0" fmla="*/ 0 h 244727"/>
              <a:gd name="connsiteX1" fmla="*/ 425 w 284513"/>
              <a:gd name="connsiteY1" fmla="*/ 168527 h 244727"/>
              <a:gd name="connsiteX2" fmla="*/ 81705 w 284513"/>
              <a:gd name="connsiteY2" fmla="*/ 244727 h 244727"/>
              <a:gd name="connsiteX3" fmla="*/ 284513 w 284513"/>
              <a:gd name="connsiteY3" fmla="*/ 234571 h 244727"/>
              <a:gd name="connsiteX0" fmla="*/ 61208 w 284088"/>
              <a:gd name="connsiteY0" fmla="*/ 0 h 244727"/>
              <a:gd name="connsiteX1" fmla="*/ 0 w 284088"/>
              <a:gd name="connsiteY1" fmla="*/ 168527 h 244727"/>
              <a:gd name="connsiteX2" fmla="*/ 81280 w 284088"/>
              <a:gd name="connsiteY2" fmla="*/ 244727 h 244727"/>
              <a:gd name="connsiteX3" fmla="*/ 284088 w 284088"/>
              <a:gd name="connsiteY3" fmla="*/ 234571 h 244727"/>
              <a:gd name="connsiteX0" fmla="*/ 129788 w 284088"/>
              <a:gd name="connsiteY0" fmla="*/ 0 h 267587"/>
              <a:gd name="connsiteX1" fmla="*/ 0 w 284088"/>
              <a:gd name="connsiteY1" fmla="*/ 191387 h 267587"/>
              <a:gd name="connsiteX2" fmla="*/ 81280 w 284088"/>
              <a:gd name="connsiteY2" fmla="*/ 267587 h 267587"/>
              <a:gd name="connsiteX3" fmla="*/ 284088 w 284088"/>
              <a:gd name="connsiteY3" fmla="*/ 257431 h 267587"/>
              <a:gd name="connsiteX0" fmla="*/ 164078 w 318378"/>
              <a:gd name="connsiteY0" fmla="*/ 0 h 267587"/>
              <a:gd name="connsiteX1" fmla="*/ 0 w 318378"/>
              <a:gd name="connsiteY1" fmla="*/ 160907 h 267587"/>
              <a:gd name="connsiteX2" fmla="*/ 115570 w 318378"/>
              <a:gd name="connsiteY2" fmla="*/ 267587 h 267587"/>
              <a:gd name="connsiteX3" fmla="*/ 318378 w 318378"/>
              <a:gd name="connsiteY3" fmla="*/ 257431 h 26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378" h="267587">
                <a:moveTo>
                  <a:pt x="164078" y="0"/>
                </a:moveTo>
                <a:lnTo>
                  <a:pt x="0" y="160907"/>
                </a:lnTo>
                <a:lnTo>
                  <a:pt x="115570" y="267587"/>
                </a:lnTo>
                <a:lnTo>
                  <a:pt x="318378" y="257431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5436096" y="3398517"/>
            <a:ext cx="648072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24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2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2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0" grpId="0" autoUpdateAnimBg="0"/>
      <p:bldP spid="272391" grpId="0" animBg="1"/>
      <p:bldP spid="272393" grpId="0" animBg="1"/>
      <p:bldP spid="272399" grpId="0" animBg="1"/>
      <p:bldP spid="272400" grpId="0" animBg="1" autoUpdateAnimBg="0"/>
      <p:bldP spid="272401" grpId="0" build="p" animBg="1" autoUpdateAnimBg="0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Streckenführung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2800" b="1" smtClean="0"/>
              <a:t>Die angegebene Strecke ist die Grundlage des Radtestes.</a:t>
            </a:r>
            <a:br>
              <a:rPr lang="de-CH" sz="2800" b="1" smtClean="0"/>
            </a:br>
            <a:endParaRPr lang="de-CH" sz="2800" b="1" smtClean="0"/>
          </a:p>
          <a:p>
            <a:r>
              <a:rPr lang="de-CH" sz="2800" b="1" smtClean="0"/>
              <a:t>Änderungen in Bezug auf die Strecke bleiben vorbehalten.</a:t>
            </a:r>
            <a:br>
              <a:rPr lang="de-CH" sz="2800" b="1" smtClean="0"/>
            </a:br>
            <a:endParaRPr lang="de-CH" sz="2800" b="1" smtClean="0"/>
          </a:p>
          <a:p>
            <a:r>
              <a:rPr lang="de-CH" sz="2800" b="1" smtClean="0"/>
              <a:t>Dies kann auch kurzfristig, infolge Baustellen, Pannen usw. erfolgen.</a:t>
            </a:r>
          </a:p>
        </p:txBody>
      </p:sp>
    </p:spTree>
    <p:extLst>
      <p:ext uri="{BB962C8B-B14F-4D97-AF65-F5344CB8AC3E}">
        <p14:creationId xmlns:p14="http://schemas.microsoft.com/office/powerpoint/2010/main" val="9933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Bitte üben sie diese Manöver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2800" dirty="0" smtClean="0"/>
              <a:t>Rechtsabbiegen</a:t>
            </a:r>
          </a:p>
          <a:p>
            <a:r>
              <a:rPr lang="de-CH" sz="2800" dirty="0" smtClean="0"/>
              <a:t>Linksabbiegen</a:t>
            </a:r>
          </a:p>
          <a:p>
            <a:r>
              <a:rPr lang="de-CH" sz="2800" dirty="0" err="1" smtClean="0"/>
              <a:t>Einspuren</a:t>
            </a:r>
            <a:r>
              <a:rPr lang="de-CH" sz="2800" dirty="0" smtClean="0"/>
              <a:t> mit </a:t>
            </a:r>
            <a:r>
              <a:rPr lang="de-CH" sz="2800" dirty="0" err="1" smtClean="0"/>
              <a:t>Einspurstrecken</a:t>
            </a:r>
            <a:endParaRPr lang="de-CH" sz="2800" dirty="0" smtClean="0"/>
          </a:p>
          <a:p>
            <a:r>
              <a:rPr lang="de-CH" sz="2800" dirty="0" smtClean="0"/>
              <a:t>Kreisel</a:t>
            </a:r>
          </a:p>
          <a:p>
            <a:endParaRPr lang="de-CH" sz="2800" dirty="0" smtClean="0"/>
          </a:p>
          <a:p>
            <a:r>
              <a:rPr lang="de-CH" sz="2800" dirty="0" smtClean="0"/>
              <a:t>Beachten sie, dass jedes Manöver richtig gemacht wird.</a:t>
            </a:r>
          </a:p>
          <a:p>
            <a:endParaRPr lang="de-CH" sz="2800" dirty="0" smtClean="0"/>
          </a:p>
          <a:p>
            <a:r>
              <a:rPr lang="de-CH" sz="2800" dirty="0" smtClean="0"/>
              <a:t>Gute Broschüre zum üben: </a:t>
            </a:r>
            <a:r>
              <a:rPr lang="de-CH" sz="2800" dirty="0" smtClean="0">
                <a:hlinkClick r:id="rId2"/>
              </a:rPr>
              <a:t>Kind_und_Velo.pdf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6208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1470025"/>
          </a:xfrm>
        </p:spPr>
        <p:txBody>
          <a:bodyPr/>
          <a:lstStyle/>
          <a:p>
            <a:r>
              <a:rPr lang="de-CH" dirty="0" smtClean="0"/>
              <a:t>Die Manöver beim Radfahren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125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Vor jedem Manöver</a:t>
            </a:r>
            <a:endParaRPr lang="de-CH" dirty="0"/>
          </a:p>
        </p:txBody>
      </p:sp>
      <p:sp>
        <p:nvSpPr>
          <p:cNvPr id="4" name="Untertitel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de-DE" sz="2800" dirty="0" smtClean="0">
              <a:solidFill>
                <a:srgbClr val="FF0000"/>
              </a:solidFill>
            </a:endParaRP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Blick zurück!!!!!!!!</a:t>
            </a:r>
          </a:p>
        </p:txBody>
      </p:sp>
    </p:spTree>
    <p:extLst>
      <p:ext uri="{BB962C8B-B14F-4D97-AF65-F5344CB8AC3E}">
        <p14:creationId xmlns:p14="http://schemas.microsoft.com/office/powerpoint/2010/main" val="26682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Rechtsabbiegen</a:t>
            </a:r>
            <a:endParaRPr lang="de-CH" dirty="0"/>
          </a:p>
        </p:txBody>
      </p:sp>
      <p:sp>
        <p:nvSpPr>
          <p:cNvPr id="4" name="Untertitel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de-DE" sz="2800" dirty="0" smtClean="0">
              <a:solidFill>
                <a:srgbClr val="FF0000"/>
              </a:solidFill>
            </a:endParaRP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Blick zurück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Zeichengabe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Abbiegen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400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Linksabbiegen</a:t>
            </a:r>
            <a:endParaRPr lang="de-CH" dirty="0"/>
          </a:p>
        </p:txBody>
      </p:sp>
      <p:sp>
        <p:nvSpPr>
          <p:cNvPr id="4" name="Untertitel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de-DE" sz="2800" dirty="0" smtClean="0">
              <a:solidFill>
                <a:srgbClr val="FF0000"/>
              </a:solidFill>
            </a:endParaRP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Blick zurück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Zeichengabe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err="1" smtClean="0"/>
              <a:t>Einspuren</a:t>
            </a:r>
            <a:endParaRPr lang="de-DE" sz="2800" dirty="0" smtClean="0"/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Blick nochmals zurück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Vortritt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4993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Einspurstrecke</a:t>
            </a:r>
            <a:endParaRPr lang="de-CH" dirty="0"/>
          </a:p>
        </p:txBody>
      </p:sp>
      <p:sp>
        <p:nvSpPr>
          <p:cNvPr id="4" name="Untertitel 2"/>
          <p:cNvSpPr>
            <a:spLocks noGrp="1"/>
          </p:cNvSpPr>
          <p:nvPr>
            <p:ph idx="1"/>
          </p:nvPr>
        </p:nvSpPr>
        <p:spPr>
          <a:xfrm>
            <a:off x="1475656" y="1600200"/>
            <a:ext cx="7488832" cy="4525963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de-DE" sz="2800" dirty="0" smtClean="0">
              <a:solidFill>
                <a:srgbClr val="FF0000"/>
              </a:solidFill>
            </a:endParaRP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Blick zurück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Zeichengabe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err="1" smtClean="0"/>
              <a:t>Einspuren</a:t>
            </a:r>
            <a:r>
              <a:rPr lang="de-DE" sz="2800" dirty="0" smtClean="0"/>
              <a:t> rechts in der </a:t>
            </a:r>
            <a:r>
              <a:rPr lang="de-DE" sz="2800" dirty="0" err="1" smtClean="0"/>
              <a:t>Einspurstrecke</a:t>
            </a:r>
            <a:endParaRPr lang="de-DE" sz="2800" dirty="0" smtClean="0"/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Blick nochmals zurück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Vortritt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32064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Kreisel</a:t>
            </a:r>
            <a:endParaRPr lang="de-CH" dirty="0"/>
          </a:p>
        </p:txBody>
      </p:sp>
      <p:sp>
        <p:nvSpPr>
          <p:cNvPr id="4" name="Untertitel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de-DE" sz="2800" dirty="0" smtClean="0">
              <a:solidFill>
                <a:srgbClr val="FF0000"/>
              </a:solidFill>
            </a:endParaRP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Blick </a:t>
            </a:r>
            <a:r>
              <a:rPr lang="de-DE" sz="2800" dirty="0"/>
              <a:t>zurück</a:t>
            </a:r>
            <a:br>
              <a:rPr lang="de-DE" sz="2800" dirty="0"/>
            </a:br>
            <a:r>
              <a:rPr lang="de-DE" sz="2800" dirty="0" smtClean="0"/>
              <a:t>(Leichtes </a:t>
            </a:r>
            <a:r>
              <a:rPr lang="de-DE" sz="2800" dirty="0"/>
              <a:t>Armzeichen ist </a:t>
            </a:r>
            <a:r>
              <a:rPr lang="de-DE" sz="2800" dirty="0" smtClean="0"/>
              <a:t>erlaubt)</a:t>
            </a:r>
            <a:endParaRPr lang="de-DE" sz="2800" dirty="0"/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gegen die Mitte meiner Fahrspur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Vortritt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In der Mitte des Kreisels fahren</a:t>
            </a:r>
          </a:p>
          <a:p>
            <a:pPr marL="514350" indent="-51435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de-DE" sz="2800" dirty="0" smtClean="0"/>
              <a:t>vor der Ausfahrt Handzeichen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814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SC00009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9" name="AutoShape 5"/>
          <p:cNvSpPr>
            <a:spLocks noChangeArrowheads="1"/>
          </p:cNvSpPr>
          <p:nvPr/>
        </p:nvSpPr>
        <p:spPr bwMode="auto">
          <a:xfrm>
            <a:off x="7696200" y="1371600"/>
            <a:ext cx="762000" cy="685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7924800" y="1431925"/>
            <a:ext cx="30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4000" b="1">
                <a:solidFill>
                  <a:srgbClr val="000000"/>
                </a:solidFill>
                <a:latin typeface="Times New Roman" pitchFamily="18" charset="0"/>
              </a:rPr>
              <a:t>!</a:t>
            </a:r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1911" name="Line 7"/>
          <p:cNvSpPr>
            <a:spLocks noChangeShapeType="1"/>
          </p:cNvSpPr>
          <p:nvPr/>
        </p:nvSpPr>
        <p:spPr bwMode="auto">
          <a:xfrm flipH="1" flipV="1">
            <a:off x="1125278" y="1714500"/>
            <a:ext cx="7911218" cy="5143500"/>
          </a:xfrm>
          <a:prstGeom prst="line">
            <a:avLst/>
          </a:prstGeom>
          <a:noFill/>
          <a:ln w="50800">
            <a:solidFill>
              <a:srgbClr val="1DF41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9064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Radtest Brunnen </a:t>
            </a:r>
            <a:r>
              <a:rPr lang="de-CH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/ Zwischenposten</a:t>
            </a: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0" y="836613"/>
            <a:ext cx="9144000" cy="835025"/>
          </a:xfrm>
          <a:prstGeom prst="rect">
            <a:avLst/>
          </a:prstGeom>
          <a:solidFill>
            <a:srgbClr val="00FF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2800" b="1" dirty="0" smtClean="0">
                <a:solidFill>
                  <a:srgbClr val="FF0000"/>
                </a:solidFill>
              </a:rPr>
              <a:t>Geradeaus</a:t>
            </a:r>
            <a:endParaRPr lang="de-CH" sz="2800" b="1" dirty="0">
              <a:solidFill>
                <a:srgbClr val="FF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0000"/>
                </a:solidFill>
              </a:rPr>
              <a:t>Blickkontakt / </a:t>
            </a:r>
            <a:r>
              <a:rPr lang="de-CH" b="1" dirty="0" smtClean="0">
                <a:solidFill>
                  <a:srgbClr val="000000"/>
                </a:solidFill>
              </a:rPr>
              <a:t>Vortritt </a:t>
            </a:r>
            <a:r>
              <a:rPr lang="de-CH" b="1" dirty="0">
                <a:solidFill>
                  <a:srgbClr val="000000"/>
                </a:solidFill>
              </a:rPr>
              <a:t>beachten</a:t>
            </a:r>
          </a:p>
        </p:txBody>
      </p:sp>
      <p:sp>
        <p:nvSpPr>
          <p:cNvPr id="251920" name="Text Box 16"/>
          <p:cNvSpPr txBox="1">
            <a:spLocks noChangeArrowheads="1"/>
          </p:cNvSpPr>
          <p:nvPr/>
        </p:nvSpPr>
        <p:spPr bwMode="auto">
          <a:xfrm rot="-17425199">
            <a:off x="130175" y="4203700"/>
            <a:ext cx="371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Alte Kantonsstrasse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auto">
          <a:xfrm rot="-20487068">
            <a:off x="2771775" y="2420938"/>
            <a:ext cx="371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CH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SBB-Unterführung</a:t>
            </a:r>
            <a:endParaRPr lang="de-DE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7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1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M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HREIB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1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1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nimBg="1"/>
      <p:bldP spid="251910" grpId="0" build="p" autoUpdateAnimBg="0"/>
      <p:bldP spid="251911" grpId="0" animBg="1"/>
      <p:bldP spid="251914" grpId="0" build="p" animBg="1" autoUpdateAnimBg="0"/>
      <p:bldP spid="251915" grpId="0" build="p" animBg="1" autoUpdateAnimBg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81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762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81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762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99FF">
                  <a:alpha val="46001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99FF">
                  <a:alpha val="46001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81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762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81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762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Bildschirmpräsentation (4:3)</PresentationFormat>
  <Paragraphs>155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Standarddesign</vt:lpstr>
      <vt:lpstr>1_Standarddesign</vt:lpstr>
      <vt:lpstr>2_Standarddesign</vt:lpstr>
      <vt:lpstr>PowerPoint-Präsentation</vt:lpstr>
      <vt:lpstr>Achtung! Strecke angepasst! nur noch neun Posten!  Ab Sportplatzweg-Rostengartenstrasse neue Strecke!  Via Gersauerstrasse – Kreisel Bahnhof – Viadukt – zurück zum Schulhaus!  Internet: www.sz.ch / Kantonspolizei / Prävention/ Verkehrsprävention / Radtest </vt:lpstr>
      <vt:lpstr>Die Manöver beim Radfahren</vt:lpstr>
      <vt:lpstr>Vor jedem Manöver</vt:lpstr>
      <vt:lpstr>Rechtsabbiegen</vt:lpstr>
      <vt:lpstr>Linksabbiegen</vt:lpstr>
      <vt:lpstr>Einspurstrecke</vt:lpstr>
      <vt:lpstr>Kreisel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Streckenführung</vt:lpstr>
      <vt:lpstr>Bitte üben sie diese Manöver</vt:lpstr>
    </vt:vector>
  </TitlesOfParts>
  <Company>Kapo Schwyz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Heinzer Andreas</dc:creator>
  <cp:lastModifiedBy>Heinzer Andreas</cp:lastModifiedBy>
  <cp:revision>34</cp:revision>
  <dcterms:created xsi:type="dcterms:W3CDTF">2013-03-26T10:25:02Z</dcterms:created>
  <dcterms:modified xsi:type="dcterms:W3CDTF">2016-04-13T15:39:04Z</dcterms:modified>
</cp:coreProperties>
</file>