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82" r:id="rId4"/>
    <p:sldId id="283" r:id="rId5"/>
    <p:sldId id="284" r:id="rId6"/>
    <p:sldId id="285" r:id="rId7"/>
    <p:sldId id="286" r:id="rId8"/>
    <p:sldId id="257" r:id="rId9"/>
    <p:sldId id="258" r:id="rId10"/>
    <p:sldId id="259" r:id="rId11"/>
    <p:sldId id="260" r:id="rId12"/>
    <p:sldId id="261" r:id="rId13"/>
    <p:sldId id="263" r:id="rId14"/>
    <p:sldId id="264" r:id="rId15"/>
    <p:sldId id="265" r:id="rId16"/>
    <p:sldId id="266" r:id="rId17"/>
    <p:sldId id="267" r:id="rId18"/>
    <p:sldId id="268" r:id="rId19"/>
    <p:sldId id="269" r:id="rId20"/>
    <p:sldId id="270" r:id="rId21"/>
    <p:sldId id="289" r:id="rId22"/>
    <p:sldId id="271" r:id="rId23"/>
    <p:sldId id="272" r:id="rId24"/>
    <p:sldId id="273" r:id="rId25"/>
    <p:sldId id="274" r:id="rId26"/>
    <p:sldId id="275" r:id="rId27"/>
    <p:sldId id="276" r:id="rId28"/>
    <p:sldId id="277" r:id="rId29"/>
    <p:sldId id="278" r:id="rId30"/>
    <p:sldId id="279" r:id="rId31"/>
    <p:sldId id="287" r:id="rId32"/>
    <p:sldId id="288" r:id="rId33"/>
  </p:sldIdLst>
  <p:sldSz cx="9144000" cy="6858000" type="screen4x3"/>
  <p:notesSz cx="6731000" cy="9855200"/>
  <p:defaultTextStyle>
    <a:defPPr>
      <a:defRPr lang="de-CH"/>
    </a:defPPr>
    <a:lvl1pPr algn="ctr" rtl="0" fontAlgn="base">
      <a:spcBef>
        <a:spcPct val="0"/>
      </a:spcBef>
      <a:spcAft>
        <a:spcPct val="0"/>
      </a:spcAft>
      <a:defRPr sz="44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fontAlgn="base">
      <a:spcBef>
        <a:spcPct val="0"/>
      </a:spcBef>
      <a:spcAft>
        <a:spcPct val="0"/>
      </a:spcAft>
      <a:defRPr sz="44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fontAlgn="base">
      <a:spcBef>
        <a:spcPct val="0"/>
      </a:spcBef>
      <a:spcAft>
        <a:spcPct val="0"/>
      </a:spcAft>
      <a:defRPr sz="44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fontAlgn="base">
      <a:spcBef>
        <a:spcPct val="0"/>
      </a:spcBef>
      <a:spcAft>
        <a:spcPct val="0"/>
      </a:spcAft>
      <a:defRPr sz="44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fontAlgn="base">
      <a:spcBef>
        <a:spcPct val="0"/>
      </a:spcBef>
      <a:spcAft>
        <a:spcPct val="0"/>
      </a:spcAft>
      <a:defRPr sz="44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44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44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44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4400" b="1"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1" autoAdjust="0"/>
    <p:restoredTop sz="94660"/>
  </p:normalViewPr>
  <p:slideViewPr>
    <p:cSldViewPr>
      <p:cViewPr>
        <p:scale>
          <a:sx n="66" d="100"/>
          <a:sy n="66" d="100"/>
        </p:scale>
        <p:origin x="-2035" y="-4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E980EBF2-6E4C-4DBB-957C-DBE8C7E821A4}" type="slidenum">
              <a:rPr lang="de-CH" altLang="de-DE"/>
              <a:pPr/>
              <a:t>‹Nr.›</a:t>
            </a:fld>
            <a:endParaRPr lang="de-CH" altLang="de-DE"/>
          </a:p>
        </p:txBody>
      </p:sp>
    </p:spTree>
    <p:extLst>
      <p:ext uri="{BB962C8B-B14F-4D97-AF65-F5344CB8AC3E}">
        <p14:creationId xmlns:p14="http://schemas.microsoft.com/office/powerpoint/2010/main" val="1574995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3493FB65-3077-4581-9862-867EC9A80F4E}" type="slidenum">
              <a:rPr lang="de-CH" altLang="de-DE"/>
              <a:pPr/>
              <a:t>‹Nr.›</a:t>
            </a:fld>
            <a:endParaRPr lang="de-CH" altLang="de-DE"/>
          </a:p>
        </p:txBody>
      </p:sp>
    </p:spTree>
    <p:extLst>
      <p:ext uri="{BB962C8B-B14F-4D97-AF65-F5344CB8AC3E}">
        <p14:creationId xmlns:p14="http://schemas.microsoft.com/office/powerpoint/2010/main" val="402699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FE3FA7D3-C006-431C-AB68-81F8DE1AF8F7}" type="slidenum">
              <a:rPr lang="de-CH" altLang="de-DE"/>
              <a:pPr/>
              <a:t>‹Nr.›</a:t>
            </a:fld>
            <a:endParaRPr lang="de-CH" altLang="de-DE"/>
          </a:p>
        </p:txBody>
      </p:sp>
    </p:spTree>
    <p:extLst>
      <p:ext uri="{BB962C8B-B14F-4D97-AF65-F5344CB8AC3E}">
        <p14:creationId xmlns:p14="http://schemas.microsoft.com/office/powerpoint/2010/main" val="114712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364B062C-551F-4518-B9B2-0AF709A2222C}" type="slidenum">
              <a:rPr lang="de-CH" altLang="de-DE"/>
              <a:pPr/>
              <a:t>‹Nr.›</a:t>
            </a:fld>
            <a:endParaRPr lang="de-CH" altLang="de-DE"/>
          </a:p>
        </p:txBody>
      </p:sp>
    </p:spTree>
    <p:extLst>
      <p:ext uri="{BB962C8B-B14F-4D97-AF65-F5344CB8AC3E}">
        <p14:creationId xmlns:p14="http://schemas.microsoft.com/office/powerpoint/2010/main" val="166443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35CDA447-5DF2-4756-BACF-D92FFF984932}" type="slidenum">
              <a:rPr lang="de-CH" altLang="de-DE"/>
              <a:pPr/>
              <a:t>‹Nr.›</a:t>
            </a:fld>
            <a:endParaRPr lang="de-CH" altLang="de-DE"/>
          </a:p>
        </p:txBody>
      </p:sp>
    </p:spTree>
    <p:extLst>
      <p:ext uri="{BB962C8B-B14F-4D97-AF65-F5344CB8AC3E}">
        <p14:creationId xmlns:p14="http://schemas.microsoft.com/office/powerpoint/2010/main" val="309428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ltLang="de-DE"/>
          </a:p>
        </p:txBody>
      </p:sp>
      <p:sp>
        <p:nvSpPr>
          <p:cNvPr id="6" name="Fußzeilenplatzhalter 5"/>
          <p:cNvSpPr>
            <a:spLocks noGrp="1"/>
          </p:cNvSpPr>
          <p:nvPr>
            <p:ph type="ftr" sz="quarter" idx="11"/>
          </p:nvPr>
        </p:nvSpPr>
        <p:spPr/>
        <p:txBody>
          <a:bodyPr/>
          <a:lstStyle>
            <a:lvl1pPr>
              <a:defRPr/>
            </a:lvl1pPr>
          </a:lstStyle>
          <a:p>
            <a:endParaRPr lang="de-CH" altLang="de-DE"/>
          </a:p>
        </p:txBody>
      </p:sp>
      <p:sp>
        <p:nvSpPr>
          <p:cNvPr id="7" name="Foliennummernplatzhalter 6"/>
          <p:cNvSpPr>
            <a:spLocks noGrp="1"/>
          </p:cNvSpPr>
          <p:nvPr>
            <p:ph type="sldNum" sz="quarter" idx="12"/>
          </p:nvPr>
        </p:nvSpPr>
        <p:spPr/>
        <p:txBody>
          <a:bodyPr/>
          <a:lstStyle>
            <a:lvl1pPr>
              <a:defRPr/>
            </a:lvl1pPr>
          </a:lstStyle>
          <a:p>
            <a:fld id="{D7F0FBE3-3CFD-4704-8461-D0A348CAB292}" type="slidenum">
              <a:rPr lang="de-CH" altLang="de-DE"/>
              <a:pPr/>
              <a:t>‹Nr.›</a:t>
            </a:fld>
            <a:endParaRPr lang="de-CH" altLang="de-DE"/>
          </a:p>
        </p:txBody>
      </p:sp>
    </p:spTree>
    <p:extLst>
      <p:ext uri="{BB962C8B-B14F-4D97-AF65-F5344CB8AC3E}">
        <p14:creationId xmlns:p14="http://schemas.microsoft.com/office/powerpoint/2010/main" val="161726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ltLang="de-DE"/>
          </a:p>
        </p:txBody>
      </p:sp>
      <p:sp>
        <p:nvSpPr>
          <p:cNvPr id="8" name="Fußzeilenplatzhalter 7"/>
          <p:cNvSpPr>
            <a:spLocks noGrp="1"/>
          </p:cNvSpPr>
          <p:nvPr>
            <p:ph type="ftr" sz="quarter" idx="11"/>
          </p:nvPr>
        </p:nvSpPr>
        <p:spPr/>
        <p:txBody>
          <a:bodyPr/>
          <a:lstStyle>
            <a:lvl1pPr>
              <a:defRPr/>
            </a:lvl1pPr>
          </a:lstStyle>
          <a:p>
            <a:endParaRPr lang="de-CH" altLang="de-DE"/>
          </a:p>
        </p:txBody>
      </p:sp>
      <p:sp>
        <p:nvSpPr>
          <p:cNvPr id="9" name="Foliennummernplatzhalter 8"/>
          <p:cNvSpPr>
            <a:spLocks noGrp="1"/>
          </p:cNvSpPr>
          <p:nvPr>
            <p:ph type="sldNum" sz="quarter" idx="12"/>
          </p:nvPr>
        </p:nvSpPr>
        <p:spPr/>
        <p:txBody>
          <a:bodyPr/>
          <a:lstStyle>
            <a:lvl1pPr>
              <a:defRPr/>
            </a:lvl1pPr>
          </a:lstStyle>
          <a:p>
            <a:fld id="{73F98AA2-911B-48A7-AEE0-1BB5FEC33668}" type="slidenum">
              <a:rPr lang="de-CH" altLang="de-DE"/>
              <a:pPr/>
              <a:t>‹Nr.›</a:t>
            </a:fld>
            <a:endParaRPr lang="de-CH" altLang="de-DE"/>
          </a:p>
        </p:txBody>
      </p:sp>
    </p:spTree>
    <p:extLst>
      <p:ext uri="{BB962C8B-B14F-4D97-AF65-F5344CB8AC3E}">
        <p14:creationId xmlns:p14="http://schemas.microsoft.com/office/powerpoint/2010/main" val="80028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ltLang="de-DE"/>
          </a:p>
        </p:txBody>
      </p:sp>
      <p:sp>
        <p:nvSpPr>
          <p:cNvPr id="4" name="Fußzeilenplatzhalter 3"/>
          <p:cNvSpPr>
            <a:spLocks noGrp="1"/>
          </p:cNvSpPr>
          <p:nvPr>
            <p:ph type="ftr" sz="quarter" idx="11"/>
          </p:nvPr>
        </p:nvSpPr>
        <p:spPr/>
        <p:txBody>
          <a:bodyPr/>
          <a:lstStyle>
            <a:lvl1pPr>
              <a:defRPr/>
            </a:lvl1pPr>
          </a:lstStyle>
          <a:p>
            <a:endParaRPr lang="de-CH" altLang="de-DE"/>
          </a:p>
        </p:txBody>
      </p:sp>
      <p:sp>
        <p:nvSpPr>
          <p:cNvPr id="5" name="Foliennummernplatzhalter 4"/>
          <p:cNvSpPr>
            <a:spLocks noGrp="1"/>
          </p:cNvSpPr>
          <p:nvPr>
            <p:ph type="sldNum" sz="quarter" idx="12"/>
          </p:nvPr>
        </p:nvSpPr>
        <p:spPr/>
        <p:txBody>
          <a:bodyPr/>
          <a:lstStyle>
            <a:lvl1pPr>
              <a:defRPr/>
            </a:lvl1pPr>
          </a:lstStyle>
          <a:p>
            <a:fld id="{F1C2536B-C90E-4B59-A7F2-BDC626A72A28}" type="slidenum">
              <a:rPr lang="de-CH" altLang="de-DE"/>
              <a:pPr/>
              <a:t>‹Nr.›</a:t>
            </a:fld>
            <a:endParaRPr lang="de-CH" altLang="de-DE"/>
          </a:p>
        </p:txBody>
      </p:sp>
    </p:spTree>
    <p:extLst>
      <p:ext uri="{BB962C8B-B14F-4D97-AF65-F5344CB8AC3E}">
        <p14:creationId xmlns:p14="http://schemas.microsoft.com/office/powerpoint/2010/main" val="366873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ltLang="de-DE"/>
          </a:p>
        </p:txBody>
      </p:sp>
      <p:sp>
        <p:nvSpPr>
          <p:cNvPr id="3" name="Fußzeilenplatzhalter 2"/>
          <p:cNvSpPr>
            <a:spLocks noGrp="1"/>
          </p:cNvSpPr>
          <p:nvPr>
            <p:ph type="ftr" sz="quarter" idx="11"/>
          </p:nvPr>
        </p:nvSpPr>
        <p:spPr/>
        <p:txBody>
          <a:bodyPr/>
          <a:lstStyle>
            <a:lvl1pPr>
              <a:defRPr/>
            </a:lvl1pPr>
          </a:lstStyle>
          <a:p>
            <a:endParaRPr lang="de-CH" altLang="de-DE"/>
          </a:p>
        </p:txBody>
      </p:sp>
      <p:sp>
        <p:nvSpPr>
          <p:cNvPr id="4" name="Foliennummernplatzhalter 3"/>
          <p:cNvSpPr>
            <a:spLocks noGrp="1"/>
          </p:cNvSpPr>
          <p:nvPr>
            <p:ph type="sldNum" sz="quarter" idx="12"/>
          </p:nvPr>
        </p:nvSpPr>
        <p:spPr/>
        <p:txBody>
          <a:bodyPr/>
          <a:lstStyle>
            <a:lvl1pPr>
              <a:defRPr/>
            </a:lvl1pPr>
          </a:lstStyle>
          <a:p>
            <a:fld id="{D8AE4653-B43E-4CD7-BDE0-98D88CF54177}" type="slidenum">
              <a:rPr lang="de-CH" altLang="de-DE"/>
              <a:pPr/>
              <a:t>‹Nr.›</a:t>
            </a:fld>
            <a:endParaRPr lang="de-CH" altLang="de-DE"/>
          </a:p>
        </p:txBody>
      </p:sp>
    </p:spTree>
    <p:extLst>
      <p:ext uri="{BB962C8B-B14F-4D97-AF65-F5344CB8AC3E}">
        <p14:creationId xmlns:p14="http://schemas.microsoft.com/office/powerpoint/2010/main" val="732118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ltLang="de-DE"/>
          </a:p>
        </p:txBody>
      </p:sp>
      <p:sp>
        <p:nvSpPr>
          <p:cNvPr id="6" name="Fußzeilenplatzhalter 5"/>
          <p:cNvSpPr>
            <a:spLocks noGrp="1"/>
          </p:cNvSpPr>
          <p:nvPr>
            <p:ph type="ftr" sz="quarter" idx="11"/>
          </p:nvPr>
        </p:nvSpPr>
        <p:spPr/>
        <p:txBody>
          <a:bodyPr/>
          <a:lstStyle>
            <a:lvl1pPr>
              <a:defRPr/>
            </a:lvl1pPr>
          </a:lstStyle>
          <a:p>
            <a:endParaRPr lang="de-CH" altLang="de-DE"/>
          </a:p>
        </p:txBody>
      </p:sp>
      <p:sp>
        <p:nvSpPr>
          <p:cNvPr id="7" name="Foliennummernplatzhalter 6"/>
          <p:cNvSpPr>
            <a:spLocks noGrp="1"/>
          </p:cNvSpPr>
          <p:nvPr>
            <p:ph type="sldNum" sz="quarter" idx="12"/>
          </p:nvPr>
        </p:nvSpPr>
        <p:spPr/>
        <p:txBody>
          <a:bodyPr/>
          <a:lstStyle>
            <a:lvl1pPr>
              <a:defRPr/>
            </a:lvl1pPr>
          </a:lstStyle>
          <a:p>
            <a:fld id="{40C1452F-A953-4F8A-ADA1-ADD9D4886B68}" type="slidenum">
              <a:rPr lang="de-CH" altLang="de-DE"/>
              <a:pPr/>
              <a:t>‹Nr.›</a:t>
            </a:fld>
            <a:endParaRPr lang="de-CH" altLang="de-DE"/>
          </a:p>
        </p:txBody>
      </p:sp>
    </p:spTree>
    <p:extLst>
      <p:ext uri="{BB962C8B-B14F-4D97-AF65-F5344CB8AC3E}">
        <p14:creationId xmlns:p14="http://schemas.microsoft.com/office/powerpoint/2010/main" val="544259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ltLang="de-DE"/>
          </a:p>
        </p:txBody>
      </p:sp>
      <p:sp>
        <p:nvSpPr>
          <p:cNvPr id="6" name="Fußzeilenplatzhalter 5"/>
          <p:cNvSpPr>
            <a:spLocks noGrp="1"/>
          </p:cNvSpPr>
          <p:nvPr>
            <p:ph type="ftr" sz="quarter" idx="11"/>
          </p:nvPr>
        </p:nvSpPr>
        <p:spPr/>
        <p:txBody>
          <a:bodyPr/>
          <a:lstStyle>
            <a:lvl1pPr>
              <a:defRPr/>
            </a:lvl1pPr>
          </a:lstStyle>
          <a:p>
            <a:endParaRPr lang="de-CH" altLang="de-DE"/>
          </a:p>
        </p:txBody>
      </p:sp>
      <p:sp>
        <p:nvSpPr>
          <p:cNvPr id="7" name="Foliennummernplatzhalter 6"/>
          <p:cNvSpPr>
            <a:spLocks noGrp="1"/>
          </p:cNvSpPr>
          <p:nvPr>
            <p:ph type="sldNum" sz="quarter" idx="12"/>
          </p:nvPr>
        </p:nvSpPr>
        <p:spPr/>
        <p:txBody>
          <a:bodyPr/>
          <a:lstStyle>
            <a:lvl1pPr>
              <a:defRPr/>
            </a:lvl1pPr>
          </a:lstStyle>
          <a:p>
            <a:fld id="{19079039-1198-4E5C-A462-312A8CA88748}" type="slidenum">
              <a:rPr lang="de-CH" altLang="de-DE"/>
              <a:pPr/>
              <a:t>‹Nr.›</a:t>
            </a:fld>
            <a:endParaRPr lang="de-CH" altLang="de-DE"/>
          </a:p>
        </p:txBody>
      </p:sp>
    </p:spTree>
    <p:extLst>
      <p:ext uri="{BB962C8B-B14F-4D97-AF65-F5344CB8AC3E}">
        <p14:creationId xmlns:p14="http://schemas.microsoft.com/office/powerpoint/2010/main" val="150040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smtClean="0"/>
              <a:t>Textmasterformate durch Klicken bearbeiten</a:t>
            </a:r>
          </a:p>
          <a:p>
            <a:pPr lvl="1"/>
            <a:r>
              <a:rPr lang="de-CH" altLang="de-DE" smtClean="0"/>
              <a:t>Zweite Ebene</a:t>
            </a:r>
          </a:p>
          <a:p>
            <a:pPr lvl="2"/>
            <a:r>
              <a:rPr lang="de-CH" altLang="de-DE" smtClean="0"/>
              <a:t>Dritte Ebene</a:t>
            </a:r>
          </a:p>
          <a:p>
            <a:pPr lvl="3"/>
            <a:r>
              <a:rPr lang="de-CH" altLang="de-DE" smtClean="0"/>
              <a:t>Vierte Ebene</a:t>
            </a:r>
          </a:p>
          <a:p>
            <a:pPr lvl="4"/>
            <a:r>
              <a:rPr lang="de-CH"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effectLst/>
              </a:defRPr>
            </a:lvl1pPr>
          </a:lstStyle>
          <a:p>
            <a:endParaRPr lang="de-CH" alt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ffectLst/>
              </a:defRPr>
            </a:lvl1pPr>
          </a:lstStyle>
          <a:p>
            <a:endParaRPr lang="de-CH" alt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ffectLst/>
              </a:defRPr>
            </a:lvl1pPr>
          </a:lstStyle>
          <a:p>
            <a:fld id="{3C010A0A-34DB-406B-8857-04DD910C2E67}" type="slidenum">
              <a:rPr lang="de-CH" altLang="de-DE"/>
              <a:pPr/>
              <a:t>‹Nr.›</a:t>
            </a:fld>
            <a:endParaRPr lang="de-CH"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3.wav"/><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polizeipraevention.ch/tl_files/pdf/Kind_und_Velo.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49" name="Picture 25" descr="Iba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163" y="130175"/>
            <a:ext cx="8604250" cy="6719888"/>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ChangeArrowheads="1"/>
          </p:cNvSpPr>
          <p:nvPr/>
        </p:nvSpPr>
        <p:spPr bwMode="auto">
          <a:xfrm>
            <a:off x="0" y="0"/>
            <a:ext cx="83058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a:solidFill>
                  <a:schemeClr val="tx1"/>
                </a:solidFill>
                <a:effectLst>
                  <a:outerShdw blurRad="38100" dist="38100" dir="2700000" algn="tl">
                    <a:srgbClr val="FFFFFF"/>
                  </a:outerShdw>
                </a:effectLst>
              </a:rPr>
              <a:t>Radtest Ibach</a:t>
            </a:r>
          </a:p>
        </p:txBody>
      </p:sp>
      <p:sp>
        <p:nvSpPr>
          <p:cNvPr id="26630" name="Freeform 6"/>
          <p:cNvSpPr>
            <a:spLocks/>
          </p:cNvSpPr>
          <p:nvPr/>
        </p:nvSpPr>
        <p:spPr bwMode="auto">
          <a:xfrm>
            <a:off x="2195513" y="1228725"/>
            <a:ext cx="4019550" cy="5729288"/>
          </a:xfrm>
          <a:custGeom>
            <a:avLst/>
            <a:gdLst>
              <a:gd name="T0" fmla="*/ 998 w 2532"/>
              <a:gd name="T1" fmla="*/ 265 h 3584"/>
              <a:gd name="T2" fmla="*/ 972 w 2532"/>
              <a:gd name="T3" fmla="*/ 247 h 3584"/>
              <a:gd name="T4" fmla="*/ 903 w 2532"/>
              <a:gd name="T5" fmla="*/ 155 h 3584"/>
              <a:gd name="T6" fmla="*/ 753 w 2532"/>
              <a:gd name="T7" fmla="*/ 239 h 3584"/>
              <a:gd name="T8" fmla="*/ 705 w 2532"/>
              <a:gd name="T9" fmla="*/ 299 h 3584"/>
              <a:gd name="T10" fmla="*/ 687 w 2532"/>
              <a:gd name="T11" fmla="*/ 377 h 3584"/>
              <a:gd name="T12" fmla="*/ 681 w 2532"/>
              <a:gd name="T13" fmla="*/ 497 h 3584"/>
              <a:gd name="T14" fmla="*/ 800 w 2532"/>
              <a:gd name="T15" fmla="*/ 533 h 3584"/>
              <a:gd name="T16" fmla="*/ 959 w 2532"/>
              <a:gd name="T17" fmla="*/ 581 h 3584"/>
              <a:gd name="T18" fmla="*/ 1071 w 2532"/>
              <a:gd name="T19" fmla="*/ 599 h 3584"/>
              <a:gd name="T20" fmla="*/ 1266 w 2532"/>
              <a:gd name="T21" fmla="*/ 659 h 3584"/>
              <a:gd name="T22" fmla="*/ 1294 w 2532"/>
              <a:gd name="T23" fmla="*/ 725 h 3584"/>
              <a:gd name="T24" fmla="*/ 1317 w 2532"/>
              <a:gd name="T25" fmla="*/ 767 h 3584"/>
              <a:gd name="T26" fmla="*/ 1340 w 2532"/>
              <a:gd name="T27" fmla="*/ 794 h 3584"/>
              <a:gd name="T28" fmla="*/ 1311 w 2532"/>
              <a:gd name="T29" fmla="*/ 818 h 3584"/>
              <a:gd name="T30" fmla="*/ 1279 w 2532"/>
              <a:gd name="T31" fmla="*/ 859 h 3584"/>
              <a:gd name="T32" fmla="*/ 1209 w 2532"/>
              <a:gd name="T33" fmla="*/ 934 h 3584"/>
              <a:gd name="T34" fmla="*/ 1142 w 2532"/>
              <a:gd name="T35" fmla="*/ 985 h 3584"/>
              <a:gd name="T36" fmla="*/ 803 w 2532"/>
              <a:gd name="T37" fmla="*/ 1000 h 3584"/>
              <a:gd name="T38" fmla="*/ 795 w 2532"/>
              <a:gd name="T39" fmla="*/ 1006 h 3584"/>
              <a:gd name="T40" fmla="*/ 783 w 2532"/>
              <a:gd name="T41" fmla="*/ 1009 h 3584"/>
              <a:gd name="T42" fmla="*/ 764 w 2532"/>
              <a:gd name="T43" fmla="*/ 1021 h 3584"/>
              <a:gd name="T44" fmla="*/ 508 w 2532"/>
              <a:gd name="T45" fmla="*/ 1018 h 3584"/>
              <a:gd name="T46" fmla="*/ 73 w 2532"/>
              <a:gd name="T47" fmla="*/ 1018 h 3584"/>
              <a:gd name="T48" fmla="*/ 0 w 2532"/>
              <a:gd name="T49" fmla="*/ 1066 h 3584"/>
              <a:gd name="T50" fmla="*/ 37 w 2532"/>
              <a:gd name="T51" fmla="*/ 1182 h 3584"/>
              <a:gd name="T52" fmla="*/ 129 w 2532"/>
              <a:gd name="T53" fmla="*/ 1269 h 3584"/>
              <a:gd name="T54" fmla="*/ 187 w 2532"/>
              <a:gd name="T55" fmla="*/ 1317 h 3584"/>
              <a:gd name="T56" fmla="*/ 277 w 2532"/>
              <a:gd name="T57" fmla="*/ 1356 h 3584"/>
              <a:gd name="T58" fmla="*/ 362 w 2532"/>
              <a:gd name="T59" fmla="*/ 1406 h 3584"/>
              <a:gd name="T60" fmla="*/ 444 w 2532"/>
              <a:gd name="T61" fmla="*/ 1469 h 3584"/>
              <a:gd name="T62" fmla="*/ 652 w 2532"/>
              <a:gd name="T63" fmla="*/ 1607 h 3584"/>
              <a:gd name="T64" fmla="*/ 1440 w 2532"/>
              <a:gd name="T65" fmla="*/ 2117 h 3584"/>
              <a:gd name="T66" fmla="*/ 1573 w 2532"/>
              <a:gd name="T67" fmla="*/ 2453 h 3584"/>
              <a:gd name="T68" fmla="*/ 1925 w 2532"/>
              <a:gd name="T69" fmla="*/ 2548 h 3584"/>
              <a:gd name="T70" fmla="*/ 2313 w 2532"/>
              <a:gd name="T71" fmla="*/ 3442 h 3584"/>
              <a:gd name="T72" fmla="*/ 2436 w 2532"/>
              <a:gd name="T73" fmla="*/ 3397 h 3584"/>
              <a:gd name="T74" fmla="*/ 2508 w 2532"/>
              <a:gd name="T75" fmla="*/ 3370 h 3584"/>
              <a:gd name="T76" fmla="*/ 2517 w 2532"/>
              <a:gd name="T77" fmla="*/ 3319 h 3584"/>
              <a:gd name="T78" fmla="*/ 2532 w 2532"/>
              <a:gd name="T79" fmla="*/ 3305 h 3584"/>
              <a:gd name="T80" fmla="*/ 1734 w 2532"/>
              <a:gd name="T81" fmla="*/ 1362 h 3584"/>
              <a:gd name="T82" fmla="*/ 1376 w 2532"/>
              <a:gd name="T83" fmla="*/ 806 h 3584"/>
              <a:gd name="T84" fmla="*/ 1360 w 2532"/>
              <a:gd name="T85" fmla="*/ 713 h 3584"/>
              <a:gd name="T86" fmla="*/ 1436 w 2532"/>
              <a:gd name="T87" fmla="*/ 509 h 3584"/>
              <a:gd name="T88" fmla="*/ 1441 w 2532"/>
              <a:gd name="T89" fmla="*/ 368 h 3584"/>
              <a:gd name="T90" fmla="*/ 1289 w 2532"/>
              <a:gd name="T91" fmla="*/ 383 h 3584"/>
              <a:gd name="T92" fmla="*/ 1378 w 2532"/>
              <a:gd name="T93" fmla="*/ 185 h 3584"/>
              <a:gd name="T94" fmla="*/ 1388 w 2532"/>
              <a:gd name="T95" fmla="*/ 0 h 3584"/>
              <a:gd name="T96" fmla="*/ 1143 w 2532"/>
              <a:gd name="T97" fmla="*/ 18 h 3584"/>
              <a:gd name="T98" fmla="*/ 983 w 2532"/>
              <a:gd name="T99" fmla="*/ 119 h 3584"/>
              <a:gd name="T100" fmla="*/ 1012 w 2532"/>
              <a:gd name="T101" fmla="*/ 239 h 3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32" h="3584">
                <a:moveTo>
                  <a:pt x="998" y="265"/>
                </a:moveTo>
                <a:cubicBezTo>
                  <a:pt x="986" y="260"/>
                  <a:pt x="983" y="253"/>
                  <a:pt x="972" y="247"/>
                </a:cubicBezTo>
                <a:cubicBezTo>
                  <a:pt x="948" y="235"/>
                  <a:pt x="929" y="162"/>
                  <a:pt x="903" y="155"/>
                </a:cubicBezTo>
                <a:cubicBezTo>
                  <a:pt x="856" y="156"/>
                  <a:pt x="771" y="187"/>
                  <a:pt x="753" y="239"/>
                </a:cubicBezTo>
                <a:cubicBezTo>
                  <a:pt x="751" y="277"/>
                  <a:pt x="711" y="266"/>
                  <a:pt x="705" y="299"/>
                </a:cubicBezTo>
                <a:cubicBezTo>
                  <a:pt x="703" y="312"/>
                  <a:pt x="691" y="363"/>
                  <a:pt x="687" y="377"/>
                </a:cubicBezTo>
                <a:cubicBezTo>
                  <a:pt x="685" y="380"/>
                  <a:pt x="681" y="497"/>
                  <a:pt x="681" y="497"/>
                </a:cubicBezTo>
                <a:cubicBezTo>
                  <a:pt x="680" y="530"/>
                  <a:pt x="788" y="526"/>
                  <a:pt x="800" y="533"/>
                </a:cubicBezTo>
                <a:lnTo>
                  <a:pt x="959" y="581"/>
                </a:lnTo>
                <a:cubicBezTo>
                  <a:pt x="996" y="584"/>
                  <a:pt x="1034" y="593"/>
                  <a:pt x="1071" y="599"/>
                </a:cubicBezTo>
                <a:cubicBezTo>
                  <a:pt x="1107" y="611"/>
                  <a:pt x="1228" y="647"/>
                  <a:pt x="1266" y="659"/>
                </a:cubicBezTo>
                <a:lnTo>
                  <a:pt x="1294" y="725"/>
                </a:lnTo>
                <a:cubicBezTo>
                  <a:pt x="1319" y="734"/>
                  <a:pt x="1304" y="747"/>
                  <a:pt x="1317" y="767"/>
                </a:cubicBezTo>
                <a:cubicBezTo>
                  <a:pt x="1322" y="776"/>
                  <a:pt x="1333" y="786"/>
                  <a:pt x="1340" y="794"/>
                </a:cubicBezTo>
                <a:cubicBezTo>
                  <a:pt x="1334" y="810"/>
                  <a:pt x="1322" y="807"/>
                  <a:pt x="1311" y="818"/>
                </a:cubicBezTo>
                <a:cubicBezTo>
                  <a:pt x="1296" y="829"/>
                  <a:pt x="1294" y="850"/>
                  <a:pt x="1279" y="859"/>
                </a:cubicBezTo>
                <a:cubicBezTo>
                  <a:pt x="1270" y="888"/>
                  <a:pt x="1228" y="915"/>
                  <a:pt x="1209" y="934"/>
                </a:cubicBezTo>
                <a:cubicBezTo>
                  <a:pt x="1194" y="995"/>
                  <a:pt x="1209" y="982"/>
                  <a:pt x="1142" y="985"/>
                </a:cubicBezTo>
                <a:cubicBezTo>
                  <a:pt x="1035" y="1021"/>
                  <a:pt x="915" y="997"/>
                  <a:pt x="803" y="1000"/>
                </a:cubicBezTo>
                <a:cubicBezTo>
                  <a:pt x="800" y="1001"/>
                  <a:pt x="798" y="1004"/>
                  <a:pt x="795" y="1006"/>
                </a:cubicBezTo>
                <a:cubicBezTo>
                  <a:pt x="790" y="1007"/>
                  <a:pt x="786" y="1007"/>
                  <a:pt x="783" y="1009"/>
                </a:cubicBezTo>
                <a:cubicBezTo>
                  <a:pt x="777" y="1012"/>
                  <a:pt x="764" y="1021"/>
                  <a:pt x="764" y="1021"/>
                </a:cubicBezTo>
                <a:cubicBezTo>
                  <a:pt x="678" y="1019"/>
                  <a:pt x="593" y="1015"/>
                  <a:pt x="508" y="1018"/>
                </a:cubicBezTo>
                <a:cubicBezTo>
                  <a:pt x="408" y="1052"/>
                  <a:pt x="181" y="1019"/>
                  <a:pt x="73" y="1018"/>
                </a:cubicBezTo>
                <a:lnTo>
                  <a:pt x="0" y="1066"/>
                </a:lnTo>
                <a:cubicBezTo>
                  <a:pt x="9" y="1103"/>
                  <a:pt x="1" y="1157"/>
                  <a:pt x="37" y="1182"/>
                </a:cubicBezTo>
                <a:cubicBezTo>
                  <a:pt x="59" y="1216"/>
                  <a:pt x="103" y="1247"/>
                  <a:pt x="129" y="1269"/>
                </a:cubicBezTo>
                <a:cubicBezTo>
                  <a:pt x="138" y="1284"/>
                  <a:pt x="168" y="1311"/>
                  <a:pt x="187" y="1317"/>
                </a:cubicBezTo>
                <a:cubicBezTo>
                  <a:pt x="203" y="1344"/>
                  <a:pt x="252" y="1339"/>
                  <a:pt x="277" y="1356"/>
                </a:cubicBezTo>
                <a:cubicBezTo>
                  <a:pt x="294" y="1381"/>
                  <a:pt x="336" y="1397"/>
                  <a:pt x="362" y="1406"/>
                </a:cubicBezTo>
                <a:lnTo>
                  <a:pt x="444" y="1469"/>
                </a:lnTo>
                <a:cubicBezTo>
                  <a:pt x="460" y="1475"/>
                  <a:pt x="636" y="1601"/>
                  <a:pt x="652" y="1607"/>
                </a:cubicBezTo>
                <a:cubicBezTo>
                  <a:pt x="657" y="1609"/>
                  <a:pt x="1438" y="2112"/>
                  <a:pt x="1440" y="2117"/>
                </a:cubicBezTo>
                <a:lnTo>
                  <a:pt x="1573" y="2453"/>
                </a:lnTo>
                <a:cubicBezTo>
                  <a:pt x="1655" y="2525"/>
                  <a:pt x="1801" y="2383"/>
                  <a:pt x="1925" y="2548"/>
                </a:cubicBezTo>
                <a:cubicBezTo>
                  <a:pt x="2037" y="2713"/>
                  <a:pt x="2247" y="3287"/>
                  <a:pt x="2313" y="3442"/>
                </a:cubicBezTo>
                <a:cubicBezTo>
                  <a:pt x="2397" y="3584"/>
                  <a:pt x="2403" y="3409"/>
                  <a:pt x="2436" y="3397"/>
                </a:cubicBezTo>
                <a:cubicBezTo>
                  <a:pt x="2467" y="3385"/>
                  <a:pt x="2496" y="3384"/>
                  <a:pt x="2508" y="3370"/>
                </a:cubicBezTo>
                <a:cubicBezTo>
                  <a:pt x="2521" y="3357"/>
                  <a:pt x="2512" y="3330"/>
                  <a:pt x="2517" y="3319"/>
                </a:cubicBezTo>
                <a:lnTo>
                  <a:pt x="2532" y="3305"/>
                </a:lnTo>
                <a:cubicBezTo>
                  <a:pt x="2401" y="2979"/>
                  <a:pt x="1928" y="1779"/>
                  <a:pt x="1734" y="1362"/>
                </a:cubicBezTo>
                <a:lnTo>
                  <a:pt x="1376" y="806"/>
                </a:lnTo>
                <a:lnTo>
                  <a:pt x="1360" y="713"/>
                </a:lnTo>
                <a:lnTo>
                  <a:pt x="1436" y="509"/>
                </a:lnTo>
                <a:lnTo>
                  <a:pt x="1441" y="368"/>
                </a:lnTo>
                <a:lnTo>
                  <a:pt x="1289" y="383"/>
                </a:lnTo>
                <a:lnTo>
                  <a:pt x="1378" y="185"/>
                </a:lnTo>
                <a:lnTo>
                  <a:pt x="1388" y="0"/>
                </a:lnTo>
                <a:lnTo>
                  <a:pt x="1143" y="18"/>
                </a:lnTo>
                <a:lnTo>
                  <a:pt x="983" y="119"/>
                </a:lnTo>
                <a:lnTo>
                  <a:pt x="1012" y="239"/>
                </a:lnTo>
              </a:path>
            </a:pathLst>
          </a:custGeom>
          <a:noFill/>
          <a:ln w="31750" cap="flat" cmpd="sng">
            <a:solidFill>
              <a:srgbClr val="FF0000"/>
            </a:solidFill>
            <a:prstDash val="solid"/>
            <a:round/>
            <a:headEnd/>
            <a:tailEnd/>
          </a:ln>
          <a:effectLst/>
          <a:extLst>
            <a:ext uri="{909E8E84-426E-40DD-AFC4-6F175D3DCCD1}">
              <a14:hiddenFill xmlns:a14="http://schemas.microsoft.com/office/drawing/2010/main">
                <a:solidFill>
                  <a:srgbClr val="FFFF00">
                    <a:alpha val="50000"/>
                  </a:srgbClr>
                </a:solidFill>
              </a14:hiddenFill>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p>
            <a:endParaRPr lang="de-CH"/>
          </a:p>
        </p:txBody>
      </p:sp>
      <p:sp>
        <p:nvSpPr>
          <p:cNvPr id="26631" name="Text Box 7"/>
          <p:cNvSpPr txBox="1">
            <a:spLocks noChangeArrowheads="1"/>
          </p:cNvSpPr>
          <p:nvPr/>
        </p:nvSpPr>
        <p:spPr bwMode="auto">
          <a:xfrm>
            <a:off x="2843213" y="1045968"/>
            <a:ext cx="792162" cy="393700"/>
          </a:xfrm>
          <a:prstGeom prst="rect">
            <a:avLst/>
          </a:prstGeom>
          <a:solidFill>
            <a:srgbClr val="00FFFF">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algn="l" defTabSz="762000">
              <a:defRPr>
                <a:solidFill>
                  <a:schemeClr val="tx1"/>
                </a:solidFill>
                <a:latin typeface="Arial" charset="0"/>
              </a:defRPr>
            </a:lvl2pPr>
            <a:lvl3pPr algn="l" defTabSz="762000">
              <a:defRPr>
                <a:solidFill>
                  <a:schemeClr val="tx1"/>
                </a:solidFill>
                <a:latin typeface="Arial" charset="0"/>
              </a:defRPr>
            </a:lvl3pPr>
            <a:lvl4pPr algn="l" defTabSz="762000">
              <a:defRPr>
                <a:solidFill>
                  <a:schemeClr val="tx1"/>
                </a:solidFill>
                <a:latin typeface="Arial" charset="0"/>
              </a:defRPr>
            </a:lvl4pPr>
            <a:lvl5pPr algn="l" defTabSz="762000">
              <a:defRPr>
                <a:solidFill>
                  <a:schemeClr val="tx1"/>
                </a:solidFill>
                <a:latin typeface="Arial" charset="0"/>
              </a:defRPr>
            </a:lvl5pPr>
            <a:lvl6pPr defTabSz="762000" fontAlgn="base">
              <a:spcBef>
                <a:spcPct val="0"/>
              </a:spcBef>
              <a:spcAft>
                <a:spcPct val="0"/>
              </a:spcAft>
              <a:defRPr>
                <a:solidFill>
                  <a:schemeClr val="tx1"/>
                </a:solidFill>
                <a:latin typeface="Arial" charset="0"/>
              </a:defRPr>
            </a:lvl6pPr>
            <a:lvl7pPr defTabSz="762000" fontAlgn="base">
              <a:spcBef>
                <a:spcPct val="0"/>
              </a:spcBef>
              <a:spcAft>
                <a:spcPct val="0"/>
              </a:spcAft>
              <a:defRPr>
                <a:solidFill>
                  <a:schemeClr val="tx1"/>
                </a:solidFill>
                <a:latin typeface="Arial" charset="0"/>
              </a:defRPr>
            </a:lvl7pPr>
            <a:lvl8pPr defTabSz="762000" fontAlgn="base">
              <a:spcBef>
                <a:spcPct val="0"/>
              </a:spcBef>
              <a:spcAft>
                <a:spcPct val="0"/>
              </a:spcAft>
              <a:defRPr>
                <a:solidFill>
                  <a:schemeClr val="tx1"/>
                </a:solidFill>
                <a:latin typeface="Arial" charset="0"/>
              </a:defRPr>
            </a:lvl8pPr>
            <a:lvl9pPr defTabSz="762000" fontAlgn="base">
              <a:spcBef>
                <a:spcPct val="0"/>
              </a:spcBef>
              <a:spcAft>
                <a:spcPct val="0"/>
              </a:spcAft>
              <a:defRPr>
                <a:solidFill>
                  <a:schemeClr val="tx1"/>
                </a:solidFill>
                <a:latin typeface="Arial" charset="0"/>
              </a:defRPr>
            </a:lvl9pPr>
          </a:lstStyle>
          <a:p>
            <a:pPr algn="ctr">
              <a:spcBef>
                <a:spcPct val="50000"/>
              </a:spcBef>
            </a:pPr>
            <a:r>
              <a:rPr lang="de-CH" altLang="de-DE" sz="1000">
                <a:effectLst>
                  <a:outerShdw blurRad="38100" dist="38100" dir="2700000" algn="tl">
                    <a:srgbClr val="FFFFFF"/>
                  </a:outerShdw>
                </a:effectLst>
              </a:rPr>
              <a:t>Start und Ziel</a:t>
            </a:r>
          </a:p>
        </p:txBody>
      </p:sp>
      <p:sp>
        <p:nvSpPr>
          <p:cNvPr id="26632" name="Text Box 8"/>
          <p:cNvSpPr txBox="1">
            <a:spLocks noChangeArrowheads="1"/>
          </p:cNvSpPr>
          <p:nvPr/>
        </p:nvSpPr>
        <p:spPr bwMode="auto">
          <a:xfrm>
            <a:off x="4500563" y="1916113"/>
            <a:ext cx="385762" cy="304800"/>
          </a:xfrm>
          <a:prstGeom prst="rect">
            <a:avLst/>
          </a:prstGeom>
          <a:solidFill>
            <a:srgbClr val="00FFFF"/>
          </a:solidFill>
          <a:ln>
            <a:noFill/>
          </a:ln>
          <a:effectLst/>
          <a:extLs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de-CH" altLang="de-DE" sz="1400" dirty="0" smtClean="0">
                <a:effectLst/>
              </a:rPr>
              <a:t>8</a:t>
            </a:r>
            <a:endParaRPr lang="de-CH" altLang="de-DE" sz="1400" dirty="0">
              <a:effectLst/>
            </a:endParaRPr>
          </a:p>
        </p:txBody>
      </p:sp>
      <p:sp>
        <p:nvSpPr>
          <p:cNvPr id="26635" name="Text Box 11"/>
          <p:cNvSpPr txBox="1">
            <a:spLocks noChangeArrowheads="1"/>
          </p:cNvSpPr>
          <p:nvPr/>
        </p:nvSpPr>
        <p:spPr bwMode="auto">
          <a:xfrm>
            <a:off x="3708400" y="1844675"/>
            <a:ext cx="385763" cy="304800"/>
          </a:xfrm>
          <a:prstGeom prst="rect">
            <a:avLst/>
          </a:prstGeom>
          <a:solidFill>
            <a:srgbClr val="00FFFF"/>
          </a:solidFill>
          <a:ln>
            <a:noFill/>
          </a:ln>
          <a:effectLst/>
          <a:extLs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de-CH" altLang="de-DE" sz="1400">
                <a:effectLst/>
              </a:rPr>
              <a:t>2</a:t>
            </a:r>
          </a:p>
        </p:txBody>
      </p:sp>
      <p:sp>
        <p:nvSpPr>
          <p:cNvPr id="26636" name="Text Box 12"/>
          <p:cNvSpPr txBox="1">
            <a:spLocks noChangeArrowheads="1"/>
          </p:cNvSpPr>
          <p:nvPr/>
        </p:nvSpPr>
        <p:spPr bwMode="auto">
          <a:xfrm>
            <a:off x="5148263" y="5013325"/>
            <a:ext cx="385762" cy="304800"/>
          </a:xfrm>
          <a:prstGeom prst="rect">
            <a:avLst/>
          </a:prstGeom>
          <a:solidFill>
            <a:srgbClr val="00FFFF"/>
          </a:solidFill>
          <a:ln>
            <a:noFill/>
          </a:ln>
          <a:effectLst/>
          <a:extLs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de-CH" altLang="de-DE" sz="1400" dirty="0" smtClean="0">
                <a:effectLst/>
              </a:rPr>
              <a:t>5</a:t>
            </a:r>
            <a:endParaRPr lang="de-CH" altLang="de-DE" sz="1400" dirty="0">
              <a:effectLst/>
            </a:endParaRPr>
          </a:p>
        </p:txBody>
      </p:sp>
      <p:sp>
        <p:nvSpPr>
          <p:cNvPr id="26637" name="Text Box 13"/>
          <p:cNvSpPr txBox="1">
            <a:spLocks noChangeArrowheads="1"/>
          </p:cNvSpPr>
          <p:nvPr/>
        </p:nvSpPr>
        <p:spPr bwMode="auto">
          <a:xfrm>
            <a:off x="2843213" y="1916113"/>
            <a:ext cx="385762" cy="304800"/>
          </a:xfrm>
          <a:prstGeom prst="rect">
            <a:avLst/>
          </a:prstGeom>
          <a:solidFill>
            <a:srgbClr val="00FFFF"/>
          </a:solidFill>
          <a:ln>
            <a:noFill/>
          </a:ln>
          <a:effectLst/>
          <a:extLs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de-CH" altLang="de-DE" sz="1400">
                <a:effectLst/>
              </a:rPr>
              <a:t>1</a:t>
            </a:r>
          </a:p>
        </p:txBody>
      </p:sp>
      <p:sp>
        <p:nvSpPr>
          <p:cNvPr id="26638" name="Text Box 14"/>
          <p:cNvSpPr txBox="1">
            <a:spLocks noChangeArrowheads="1"/>
          </p:cNvSpPr>
          <p:nvPr/>
        </p:nvSpPr>
        <p:spPr bwMode="auto">
          <a:xfrm>
            <a:off x="1763713" y="2565400"/>
            <a:ext cx="385762" cy="304800"/>
          </a:xfrm>
          <a:prstGeom prst="rect">
            <a:avLst/>
          </a:prstGeom>
          <a:solidFill>
            <a:srgbClr val="00FFFF"/>
          </a:solidFill>
          <a:ln>
            <a:noFill/>
          </a:ln>
          <a:effectLst/>
          <a:extLs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de-CH" altLang="de-DE" sz="1400">
                <a:effectLst/>
              </a:rPr>
              <a:t>3</a:t>
            </a:r>
          </a:p>
        </p:txBody>
      </p:sp>
      <p:sp>
        <p:nvSpPr>
          <p:cNvPr id="26640" name="Text Box 16"/>
          <p:cNvSpPr txBox="1">
            <a:spLocks noChangeArrowheads="1"/>
          </p:cNvSpPr>
          <p:nvPr/>
        </p:nvSpPr>
        <p:spPr bwMode="auto">
          <a:xfrm>
            <a:off x="3419475" y="4292600"/>
            <a:ext cx="385763" cy="304800"/>
          </a:xfrm>
          <a:prstGeom prst="rect">
            <a:avLst/>
          </a:prstGeom>
          <a:solidFill>
            <a:srgbClr val="00FFFF"/>
          </a:solidFill>
          <a:ln>
            <a:noFill/>
          </a:ln>
          <a:effectLst/>
          <a:extLs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de-CH" altLang="de-DE" sz="1400" dirty="0" smtClean="0">
                <a:effectLst/>
              </a:rPr>
              <a:t>4</a:t>
            </a:r>
            <a:endParaRPr lang="de-CH" altLang="de-DE" sz="1400" dirty="0">
              <a:effectLst/>
            </a:endParaRPr>
          </a:p>
        </p:txBody>
      </p:sp>
      <p:sp>
        <p:nvSpPr>
          <p:cNvPr id="26645" name="Text Box 21"/>
          <p:cNvSpPr txBox="1">
            <a:spLocks noChangeArrowheads="1"/>
          </p:cNvSpPr>
          <p:nvPr/>
        </p:nvSpPr>
        <p:spPr bwMode="auto">
          <a:xfrm>
            <a:off x="4500563" y="2349500"/>
            <a:ext cx="385762" cy="304800"/>
          </a:xfrm>
          <a:prstGeom prst="rect">
            <a:avLst/>
          </a:prstGeom>
          <a:solidFill>
            <a:srgbClr val="00FFFF"/>
          </a:solidFill>
          <a:ln>
            <a:noFill/>
          </a:ln>
          <a:effectLst/>
          <a:extLs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de-CH" altLang="de-DE" sz="1400" dirty="0" smtClean="0">
                <a:effectLst/>
              </a:rPr>
              <a:t>7</a:t>
            </a:r>
            <a:endParaRPr lang="de-CH" altLang="de-DE" sz="1400" dirty="0">
              <a:effectLst/>
            </a:endParaRPr>
          </a:p>
        </p:txBody>
      </p:sp>
      <p:sp>
        <p:nvSpPr>
          <p:cNvPr id="26646" name="Text Box 22"/>
          <p:cNvSpPr txBox="1">
            <a:spLocks noChangeArrowheads="1"/>
          </p:cNvSpPr>
          <p:nvPr/>
        </p:nvSpPr>
        <p:spPr bwMode="auto">
          <a:xfrm>
            <a:off x="4067175" y="836613"/>
            <a:ext cx="385763" cy="304800"/>
          </a:xfrm>
          <a:prstGeom prst="rect">
            <a:avLst/>
          </a:prstGeom>
          <a:solidFill>
            <a:srgbClr val="00FFFF"/>
          </a:solidFill>
          <a:ln>
            <a:noFill/>
          </a:ln>
          <a:effectLst/>
          <a:extLs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de-CH" altLang="de-DE" sz="1400" dirty="0" smtClean="0">
                <a:effectLst/>
              </a:rPr>
              <a:t>9</a:t>
            </a:r>
            <a:endParaRPr lang="de-CH" altLang="de-DE" sz="1400" dirty="0">
              <a:effectLst/>
            </a:endParaRPr>
          </a:p>
        </p:txBody>
      </p:sp>
      <p:sp>
        <p:nvSpPr>
          <p:cNvPr id="26647" name="Text Box 23"/>
          <p:cNvSpPr txBox="1">
            <a:spLocks noChangeArrowheads="1"/>
          </p:cNvSpPr>
          <p:nvPr/>
        </p:nvSpPr>
        <p:spPr bwMode="auto">
          <a:xfrm>
            <a:off x="5724128" y="5165725"/>
            <a:ext cx="385763" cy="304800"/>
          </a:xfrm>
          <a:prstGeom prst="rect">
            <a:avLst/>
          </a:prstGeom>
          <a:solidFill>
            <a:srgbClr val="00FFFF"/>
          </a:solidFill>
          <a:ln>
            <a:noFill/>
          </a:ln>
          <a:effectLst/>
          <a:extLst>
            <a:ext uri="{91240B29-F687-4F45-9708-019B960494DF}">
              <a14:hiddenLine xmlns:a14="http://schemas.microsoft.com/office/drawing/2010/main" w="317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de-CH" altLang="de-DE" sz="1400" dirty="0">
                <a:effectLst/>
              </a:rPr>
              <a:t>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SC0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a:solidFill>
                  <a:schemeClr val="tx1"/>
                </a:solidFill>
                <a:effectLst>
                  <a:outerShdw blurRad="38100" dist="38100" dir="2700000" algn="tl">
                    <a:srgbClr val="FFFFFF"/>
                  </a:outerShdw>
                </a:effectLst>
              </a:rPr>
              <a:t>Radtest Ibach / Posten 2</a:t>
            </a:r>
          </a:p>
        </p:txBody>
      </p:sp>
      <p:sp>
        <p:nvSpPr>
          <p:cNvPr id="5123" name="Text Box 3"/>
          <p:cNvSpPr txBox="1">
            <a:spLocks noChangeArrowheads="1"/>
          </p:cNvSpPr>
          <p:nvPr/>
        </p:nvSpPr>
        <p:spPr bwMode="auto">
          <a:xfrm>
            <a:off x="0" y="765175"/>
            <a:ext cx="9144000" cy="793750"/>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0000"/>
                </a:solidFill>
                <a:effectLst/>
              </a:rPr>
              <a:t>Rechtsabbiegen &amp; Trottoirüberfahrt</a:t>
            </a:r>
            <a:r>
              <a:rPr lang="de-DE" altLang="de-DE" sz="2800">
                <a:effectLst/>
              </a:rPr>
              <a:t/>
            </a:r>
            <a:br>
              <a:rPr lang="de-DE" altLang="de-DE" sz="2800">
                <a:effectLst/>
              </a:rPr>
            </a:br>
            <a:r>
              <a:rPr lang="de-DE" altLang="de-DE" sz="1800">
                <a:effectLst/>
              </a:rPr>
              <a:t>Blickkontakt / Zeichengabe / Einspuren / Vortritt od. Trottoir !</a:t>
            </a:r>
          </a:p>
        </p:txBody>
      </p:sp>
      <p:sp>
        <p:nvSpPr>
          <p:cNvPr id="5127" name="Text Box 7"/>
          <p:cNvSpPr txBox="1">
            <a:spLocks noChangeArrowheads="1"/>
          </p:cNvSpPr>
          <p:nvPr/>
        </p:nvSpPr>
        <p:spPr bwMode="auto">
          <a:xfrm>
            <a:off x="6402388" y="1628775"/>
            <a:ext cx="274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66FFFF"/>
                </a:solidFill>
                <a:effectLst>
                  <a:outerShdw blurRad="38100" dist="38100" dir="2700000" algn="tl">
                    <a:srgbClr val="C0C0C0"/>
                  </a:outerShdw>
                </a:effectLst>
              </a:rPr>
              <a:t>Spiegel beachten</a:t>
            </a:r>
            <a:endParaRPr lang="de-DE" altLang="de-DE" sz="2400" b="0">
              <a:solidFill>
                <a:srgbClr val="66FFFF"/>
              </a:solidFill>
              <a:effectLst/>
            </a:endParaRPr>
          </a:p>
        </p:txBody>
      </p:sp>
      <p:sp>
        <p:nvSpPr>
          <p:cNvPr id="5128" name="Line 8"/>
          <p:cNvSpPr>
            <a:spLocks noChangeShapeType="1"/>
          </p:cNvSpPr>
          <p:nvPr/>
        </p:nvSpPr>
        <p:spPr bwMode="auto">
          <a:xfrm flipH="1">
            <a:off x="5508625" y="2133600"/>
            <a:ext cx="1438275" cy="0"/>
          </a:xfrm>
          <a:prstGeom prst="line">
            <a:avLst/>
          </a:prstGeom>
          <a:noFill/>
          <a:ln w="38100">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134" name="Rectangle 14"/>
          <p:cNvSpPr>
            <a:spLocks noChangeArrowheads="1"/>
          </p:cNvSpPr>
          <p:nvPr/>
        </p:nvSpPr>
        <p:spPr bwMode="auto">
          <a:xfrm>
            <a:off x="0" y="2565400"/>
            <a:ext cx="2124075" cy="2322513"/>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e-DE" altLang="de-DE" sz="1400" b="0">
                <a:effectLst/>
              </a:rPr>
              <a:t>Pass uf:  ( Fussgänger &amp; Strasse)</a:t>
            </a:r>
          </a:p>
          <a:p>
            <a:pPr eaLnBrk="0" hangingPunct="0">
              <a:spcBef>
                <a:spcPct val="50000"/>
              </a:spcBef>
            </a:pPr>
            <a:r>
              <a:rPr lang="de-DE" altLang="de-DE" sz="1400" b="0">
                <a:effectLst/>
              </a:rPr>
              <a:t>Wenn du über ein Trottoir in eine andere Strasse einfährst, so hast du gegenüber den Trottoirbenützern und dem Fahrverkehr auf der Strasse keinen Vortritt.</a:t>
            </a:r>
          </a:p>
        </p:txBody>
      </p:sp>
      <p:sp>
        <p:nvSpPr>
          <p:cNvPr id="5125" name="Line 5"/>
          <p:cNvSpPr>
            <a:spLocks noChangeShapeType="1"/>
          </p:cNvSpPr>
          <p:nvPr/>
        </p:nvSpPr>
        <p:spPr bwMode="auto">
          <a:xfrm flipV="1">
            <a:off x="3289300" y="4654550"/>
            <a:ext cx="1466850" cy="1577975"/>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126" name="Line 6"/>
          <p:cNvSpPr>
            <a:spLocks noChangeShapeType="1"/>
          </p:cNvSpPr>
          <p:nvPr/>
        </p:nvSpPr>
        <p:spPr bwMode="auto">
          <a:xfrm flipV="1">
            <a:off x="4756150" y="4005263"/>
            <a:ext cx="1957388" cy="649287"/>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129" name="AutoShape 9"/>
          <p:cNvSpPr>
            <a:spLocks noChangeArrowheads="1"/>
          </p:cNvSpPr>
          <p:nvPr/>
        </p:nvSpPr>
        <p:spPr bwMode="auto">
          <a:xfrm>
            <a:off x="7610475" y="4376738"/>
            <a:ext cx="1304925" cy="1390650"/>
          </a:xfrm>
          <a:prstGeom prst="octagon">
            <a:avLst>
              <a:gd name="adj" fmla="val 29287"/>
            </a:avLst>
          </a:prstGeom>
          <a:solidFill>
            <a:srgbClr val="FF33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130" name="Text Box 10"/>
          <p:cNvSpPr txBox="1">
            <a:spLocks noChangeArrowheads="1"/>
          </p:cNvSpPr>
          <p:nvPr/>
        </p:nvSpPr>
        <p:spPr bwMode="auto">
          <a:xfrm>
            <a:off x="7773988" y="4746625"/>
            <a:ext cx="106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chemeClr val="bg1"/>
                </a:solidFill>
                <a:effectLst>
                  <a:outerShdw blurRad="38100" dist="38100" dir="2700000" algn="tl">
                    <a:srgbClr val="C0C0C0"/>
                  </a:outerShdw>
                </a:effectLst>
              </a:rPr>
              <a:t>STOP</a:t>
            </a:r>
            <a:endParaRPr lang="de-DE" altLang="de-DE" sz="2400" b="0">
              <a:effectLst/>
            </a:endParaRPr>
          </a:p>
        </p:txBody>
      </p:sp>
      <p:sp>
        <p:nvSpPr>
          <p:cNvPr id="5131" name="Line 11"/>
          <p:cNvSpPr>
            <a:spLocks noChangeShapeType="1"/>
          </p:cNvSpPr>
          <p:nvPr/>
        </p:nvSpPr>
        <p:spPr bwMode="auto">
          <a:xfrm flipV="1">
            <a:off x="4756150" y="4283075"/>
            <a:ext cx="2936875" cy="1114425"/>
          </a:xfrm>
          <a:prstGeom prst="line">
            <a:avLst/>
          </a:prstGeom>
          <a:noFill/>
          <a:ln w="57150">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132" name="Line 12"/>
          <p:cNvSpPr>
            <a:spLocks noChangeShapeType="1"/>
          </p:cNvSpPr>
          <p:nvPr/>
        </p:nvSpPr>
        <p:spPr bwMode="auto">
          <a:xfrm flipV="1">
            <a:off x="3778250" y="5303838"/>
            <a:ext cx="977900" cy="1020762"/>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133" name="Arc 13"/>
          <p:cNvSpPr>
            <a:spLocks/>
          </p:cNvSpPr>
          <p:nvPr/>
        </p:nvSpPr>
        <p:spPr bwMode="auto">
          <a:xfrm flipH="1">
            <a:off x="6877050" y="3911600"/>
            <a:ext cx="1630363" cy="936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66FF33"/>
            </a:solidFill>
            <a:prstDash val="sysDot"/>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140" name="Text Box 20"/>
          <p:cNvSpPr txBox="1">
            <a:spLocks noChangeArrowheads="1"/>
          </p:cNvSpPr>
          <p:nvPr/>
        </p:nvSpPr>
        <p:spPr bwMode="auto">
          <a:xfrm rot="19178674">
            <a:off x="1042988" y="5157788"/>
            <a:ext cx="2328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Muotastrasse</a:t>
            </a:r>
            <a:endParaRPr lang="de-DE" altLang="de-DE" sz="2400" b="0">
              <a:solidFill>
                <a:srgbClr val="FFFF00"/>
              </a:solidFill>
              <a:effectLst/>
            </a:endParaRPr>
          </a:p>
        </p:txBody>
      </p:sp>
      <p:sp>
        <p:nvSpPr>
          <p:cNvPr id="5141" name="Text Box 21"/>
          <p:cNvSpPr txBox="1">
            <a:spLocks noChangeArrowheads="1"/>
          </p:cNvSpPr>
          <p:nvPr/>
        </p:nvSpPr>
        <p:spPr bwMode="auto">
          <a:xfrm>
            <a:off x="2555875" y="3213100"/>
            <a:ext cx="297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Gotthardstrasse</a:t>
            </a:r>
            <a:endParaRPr lang="de-DE" altLang="de-DE" sz="2400" b="0">
              <a:solidFill>
                <a:srgbClr val="FFFF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ssolve">
                                      <p:cBhvr>
                                        <p:cTn id="7" dur="5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5134">
                                            <p:bg/>
                                          </p:spTgt>
                                        </p:tgtEl>
                                        <p:attrNameLst>
                                          <p:attrName>style.visibility</p:attrName>
                                        </p:attrNameLst>
                                      </p:cBhvr>
                                      <p:to>
                                        <p:strVal val="visible"/>
                                      </p:to>
                                    </p:set>
                                    <p:anim calcmode="lin" valueType="num">
                                      <p:cBhvr additive="base">
                                        <p:cTn id="12" dur="500" fill="hold"/>
                                        <p:tgtEl>
                                          <p:spTgt spid="5134">
                                            <p:bg/>
                                          </p:spTgt>
                                        </p:tgtEl>
                                        <p:attrNameLst>
                                          <p:attrName>ppt_x</p:attrName>
                                        </p:attrNameLst>
                                      </p:cBhvr>
                                      <p:tavLst>
                                        <p:tav tm="0">
                                          <p:val>
                                            <p:strVal val="1+#ppt_w/2"/>
                                          </p:val>
                                        </p:tav>
                                        <p:tav tm="100000">
                                          <p:val>
                                            <p:strVal val="#ppt_x"/>
                                          </p:val>
                                        </p:tav>
                                      </p:tavLst>
                                    </p:anim>
                                    <p:anim calcmode="lin" valueType="num">
                                      <p:cBhvr additive="base">
                                        <p:cTn id="13" dur="500" fill="hold"/>
                                        <p:tgtEl>
                                          <p:spTgt spid="5134">
                                            <p:bg/>
                                          </p:spTgt>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5134">
                                            <p:txEl>
                                              <p:pRg st="0" end="0"/>
                                            </p:txEl>
                                          </p:spTgt>
                                        </p:tgtEl>
                                        <p:attrNameLst>
                                          <p:attrName>style.visibility</p:attrName>
                                        </p:attrNameLst>
                                      </p:cBhvr>
                                      <p:to>
                                        <p:strVal val="visible"/>
                                      </p:to>
                                    </p:set>
                                    <p:anim calcmode="lin" valueType="num">
                                      <p:cBhvr additive="base">
                                        <p:cTn id="18" dur="500" fill="hold"/>
                                        <p:tgtEl>
                                          <p:spTgt spid="5134">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513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5134">
                                            <p:txEl>
                                              <p:pRg st="1" end="1"/>
                                            </p:txEl>
                                          </p:spTgt>
                                        </p:tgtEl>
                                        <p:attrNameLst>
                                          <p:attrName>style.visibility</p:attrName>
                                        </p:attrNameLst>
                                      </p:cBhvr>
                                      <p:to>
                                        <p:strVal val="visible"/>
                                      </p:to>
                                    </p:set>
                                    <p:anim calcmode="lin" valueType="num">
                                      <p:cBhvr additive="base">
                                        <p:cTn id="24" dur="500" fill="hold"/>
                                        <p:tgtEl>
                                          <p:spTgt spid="5134">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513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iterate type="lt">
                                    <p:tmPct val="100000"/>
                                  </p:iterate>
                                  <p:childTnLst>
                                    <p:set>
                                      <p:cBhvr>
                                        <p:cTn id="29" dur="1" fill="hold">
                                          <p:stCondLst>
                                            <p:cond delay="0"/>
                                          </p:stCondLst>
                                        </p:cTn>
                                        <p:tgtEl>
                                          <p:spTgt spid="5127">
                                            <p:txEl>
                                              <p:pRg st="0" end="0"/>
                                            </p:txEl>
                                          </p:spTgt>
                                        </p:tgtEl>
                                        <p:attrNameLst>
                                          <p:attrName>style.visibility</p:attrName>
                                        </p:attrNameLst>
                                      </p:cBhvr>
                                      <p:to>
                                        <p:strVal val="visible"/>
                                      </p:to>
                                    </p:set>
                                    <p:animEffect transition="in" filter="wipe(up)">
                                      <p:cBhvr>
                                        <p:cTn id="30" dur="75"/>
                                        <p:tgtEl>
                                          <p:spTgt spid="5127">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SCHREIBM.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128"/>
                                        </p:tgtEl>
                                        <p:attrNameLst>
                                          <p:attrName>style.visibility</p:attrName>
                                        </p:attrNameLst>
                                      </p:cBhvr>
                                      <p:to>
                                        <p:strVal val="visible"/>
                                      </p:to>
                                    </p:set>
                                    <p:animEffect transition="in" filter="dissolve">
                                      <p:cBhvr>
                                        <p:cTn id="35"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autoUpdateAnimBg="0"/>
      <p:bldP spid="5127" grpId="0" build="p" autoUpdateAnimBg="0"/>
      <p:bldP spid="5128" grpId="0" animBg="1"/>
      <p:bldP spid="5134" grpId="0" build="p"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Zwischenposten-Brück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a:t>
            </a:r>
            <a:r>
              <a:rPr lang="de-DE" altLang="de-DE" sz="2800" dirty="0" smtClean="0">
                <a:solidFill>
                  <a:schemeClr val="tx1"/>
                </a:solidFill>
                <a:effectLst>
                  <a:outerShdw blurRad="38100" dist="38100" dir="2700000" algn="tl">
                    <a:srgbClr val="FFFFFF"/>
                  </a:outerShdw>
                </a:effectLst>
              </a:rPr>
              <a:t>Zwischenposten</a:t>
            </a:r>
            <a:endParaRPr lang="de-DE" altLang="de-DE" sz="3600" dirty="0">
              <a:solidFill>
                <a:schemeClr val="tx1"/>
              </a:solidFill>
              <a:effectLst>
                <a:outerShdw blurRad="38100" dist="38100" dir="2700000" algn="tl">
                  <a:srgbClr val="FFFFFF"/>
                </a:outerShdw>
              </a:effectLst>
            </a:endParaRPr>
          </a:p>
        </p:txBody>
      </p:sp>
      <p:sp>
        <p:nvSpPr>
          <p:cNvPr id="6147" name="Text Box 3"/>
          <p:cNvSpPr txBox="1">
            <a:spLocks noChangeArrowheads="1"/>
          </p:cNvSpPr>
          <p:nvPr/>
        </p:nvSpPr>
        <p:spPr bwMode="auto">
          <a:xfrm>
            <a:off x="0" y="765175"/>
            <a:ext cx="9144000" cy="519113"/>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effectLst/>
              </a:rPr>
              <a:t>Variante: Fussgängerstreifen oder Trottoir !</a:t>
            </a:r>
          </a:p>
        </p:txBody>
      </p:sp>
      <p:sp>
        <p:nvSpPr>
          <p:cNvPr id="6149" name="Line 5"/>
          <p:cNvSpPr>
            <a:spLocks noChangeShapeType="1"/>
          </p:cNvSpPr>
          <p:nvPr/>
        </p:nvSpPr>
        <p:spPr bwMode="auto">
          <a:xfrm flipH="1">
            <a:off x="4551363" y="2492375"/>
            <a:ext cx="2230437" cy="1108075"/>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150" name="Line 6"/>
          <p:cNvSpPr>
            <a:spLocks noChangeShapeType="1"/>
          </p:cNvSpPr>
          <p:nvPr/>
        </p:nvSpPr>
        <p:spPr bwMode="auto">
          <a:xfrm flipH="1">
            <a:off x="3117850" y="2738438"/>
            <a:ext cx="2071688" cy="1108075"/>
          </a:xfrm>
          <a:prstGeom prst="line">
            <a:avLst/>
          </a:prstGeom>
          <a:noFill/>
          <a:ln w="57150">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151" name="Oval 7"/>
          <p:cNvSpPr>
            <a:spLocks noChangeArrowheads="1"/>
          </p:cNvSpPr>
          <p:nvPr/>
        </p:nvSpPr>
        <p:spPr bwMode="auto">
          <a:xfrm rot="-501744">
            <a:off x="2235200" y="3968750"/>
            <a:ext cx="1512888" cy="492125"/>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152" name="Line 8"/>
          <p:cNvSpPr>
            <a:spLocks noChangeShapeType="1"/>
          </p:cNvSpPr>
          <p:nvPr/>
        </p:nvSpPr>
        <p:spPr bwMode="auto">
          <a:xfrm flipH="1">
            <a:off x="250825" y="4338638"/>
            <a:ext cx="2151063" cy="614362"/>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6153" name="Text Box 9"/>
          <p:cNvSpPr txBox="1">
            <a:spLocks noChangeArrowheads="1"/>
          </p:cNvSpPr>
          <p:nvPr/>
        </p:nvSpPr>
        <p:spPr bwMode="auto">
          <a:xfrm>
            <a:off x="2700338" y="3933825"/>
            <a:ext cx="47783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3300"/>
                </a:solidFill>
                <a:effectLst>
                  <a:outerShdw blurRad="38100" dist="38100" dir="2700000" algn="tl">
                    <a:srgbClr val="C0C0C0"/>
                  </a:outerShdw>
                </a:effectLst>
              </a:rPr>
              <a:t>W</a:t>
            </a:r>
            <a:endParaRPr lang="de-DE" altLang="de-DE" sz="2400" b="0">
              <a:effectLst/>
            </a:endParaRPr>
          </a:p>
        </p:txBody>
      </p:sp>
      <p:sp>
        <p:nvSpPr>
          <p:cNvPr id="6154" name="Rectangle 10"/>
          <p:cNvSpPr>
            <a:spLocks noChangeArrowheads="1"/>
          </p:cNvSpPr>
          <p:nvPr/>
        </p:nvSpPr>
        <p:spPr bwMode="auto">
          <a:xfrm>
            <a:off x="6705600" y="2620963"/>
            <a:ext cx="2438400" cy="4237037"/>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e-DE" altLang="de-DE" sz="1400">
                <a:effectLst/>
              </a:rPr>
              <a:t>Pass uf:     ( Warteraum )</a:t>
            </a:r>
          </a:p>
          <a:p>
            <a:pPr eaLnBrk="0" hangingPunct="0">
              <a:spcBef>
                <a:spcPct val="50000"/>
              </a:spcBef>
            </a:pPr>
            <a:r>
              <a:rPr lang="de-DE" altLang="de-DE" sz="1400" b="0">
                <a:effectLst/>
              </a:rPr>
              <a:t>Beim Verlassen des Trottoirs musst du zuerst schauen ob von hinten her deine Fahrbahn frei ist, damit du dein Fahrrad parallel zum Trottoir auf die Strasse stellen kannst.</a:t>
            </a:r>
          </a:p>
          <a:p>
            <a:pPr eaLnBrk="0" hangingPunct="0">
              <a:spcBef>
                <a:spcPct val="50000"/>
              </a:spcBef>
            </a:pPr>
            <a:r>
              <a:rPr lang="de-DE" altLang="de-DE" sz="1400" b="0">
                <a:effectLst/>
              </a:rPr>
              <a:t>Bevor du dann deine Fahrt fortsetzen darfst, musst du nochmals einen Blick nach hinten tun.</a:t>
            </a:r>
          </a:p>
          <a:p>
            <a:pPr eaLnBrk="0" hangingPunct="0">
              <a:spcBef>
                <a:spcPct val="50000"/>
              </a:spcBef>
            </a:pPr>
            <a:r>
              <a:rPr lang="de-DE" altLang="de-DE" sz="1400" b="0">
                <a:effectLst/>
              </a:rPr>
              <a:t>Warum musst du, wenn du dein Fahrrad auf die Fahrbahn stellst und bevor du deine Fahrt fortsetzen darfst jeweils nach hinten schauen ? </a:t>
            </a:r>
          </a:p>
        </p:txBody>
      </p:sp>
      <p:sp>
        <p:nvSpPr>
          <p:cNvPr id="6157" name="Text Box 13"/>
          <p:cNvSpPr txBox="1">
            <a:spLocks noChangeArrowheads="1"/>
          </p:cNvSpPr>
          <p:nvPr/>
        </p:nvSpPr>
        <p:spPr bwMode="auto">
          <a:xfrm rot="-1442764">
            <a:off x="3203575" y="5157788"/>
            <a:ext cx="297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Gotthardstrasse</a:t>
            </a:r>
            <a:endParaRPr lang="de-DE" altLang="de-DE" sz="2400" b="0">
              <a:solidFill>
                <a:srgbClr val="FFFF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dissolve">
                                      <p:cBhvr>
                                        <p:cTn id="7" dur="5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154">
                                            <p:bg/>
                                          </p:spTgt>
                                        </p:tgtEl>
                                        <p:attrNameLst>
                                          <p:attrName>style.visibility</p:attrName>
                                        </p:attrNameLst>
                                      </p:cBhvr>
                                      <p:to>
                                        <p:strVal val="visible"/>
                                      </p:to>
                                    </p:set>
                                    <p:anim calcmode="lin" valueType="num">
                                      <p:cBhvr additive="base">
                                        <p:cTn id="12" dur="500" fill="hold"/>
                                        <p:tgtEl>
                                          <p:spTgt spid="6154">
                                            <p:bg/>
                                          </p:spTgt>
                                        </p:tgtEl>
                                        <p:attrNameLst>
                                          <p:attrName>ppt_x</p:attrName>
                                        </p:attrNameLst>
                                      </p:cBhvr>
                                      <p:tavLst>
                                        <p:tav tm="0">
                                          <p:val>
                                            <p:strVal val="1+#ppt_w/2"/>
                                          </p:val>
                                        </p:tav>
                                        <p:tav tm="100000">
                                          <p:val>
                                            <p:strVal val="#ppt_x"/>
                                          </p:val>
                                        </p:tav>
                                      </p:tavLst>
                                    </p:anim>
                                    <p:anim calcmode="lin" valueType="num">
                                      <p:cBhvr additive="base">
                                        <p:cTn id="13" dur="500" fill="hold"/>
                                        <p:tgtEl>
                                          <p:spTgt spid="6154">
                                            <p:bg/>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154">
                                            <p:txEl>
                                              <p:pRg st="0" end="0"/>
                                            </p:txEl>
                                          </p:spTgt>
                                        </p:tgtEl>
                                        <p:attrNameLst>
                                          <p:attrName>style.visibility</p:attrName>
                                        </p:attrNameLst>
                                      </p:cBhvr>
                                      <p:to>
                                        <p:strVal val="visible"/>
                                      </p:to>
                                    </p:set>
                                    <p:anim calcmode="lin" valueType="num">
                                      <p:cBhvr additive="base">
                                        <p:cTn id="18" dur="500" fill="hold"/>
                                        <p:tgtEl>
                                          <p:spTgt spid="6154">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1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154">
                                            <p:txEl>
                                              <p:pRg st="1" end="1"/>
                                            </p:txEl>
                                          </p:spTgt>
                                        </p:tgtEl>
                                        <p:attrNameLst>
                                          <p:attrName>style.visibility</p:attrName>
                                        </p:attrNameLst>
                                      </p:cBhvr>
                                      <p:to>
                                        <p:strVal val="visible"/>
                                      </p:to>
                                    </p:set>
                                    <p:anim calcmode="lin" valueType="num">
                                      <p:cBhvr additive="base">
                                        <p:cTn id="24" dur="500" fill="hold"/>
                                        <p:tgtEl>
                                          <p:spTgt spid="6154">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15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154">
                                            <p:txEl>
                                              <p:pRg st="2" end="2"/>
                                            </p:txEl>
                                          </p:spTgt>
                                        </p:tgtEl>
                                        <p:attrNameLst>
                                          <p:attrName>style.visibility</p:attrName>
                                        </p:attrNameLst>
                                      </p:cBhvr>
                                      <p:to>
                                        <p:strVal val="visible"/>
                                      </p:to>
                                    </p:set>
                                    <p:anim calcmode="lin" valueType="num">
                                      <p:cBhvr additive="base">
                                        <p:cTn id="30" dur="500" fill="hold"/>
                                        <p:tgtEl>
                                          <p:spTgt spid="6154">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15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6154">
                                            <p:txEl>
                                              <p:pRg st="3" end="3"/>
                                            </p:txEl>
                                          </p:spTgt>
                                        </p:tgtEl>
                                        <p:attrNameLst>
                                          <p:attrName>style.visibility</p:attrName>
                                        </p:attrNameLst>
                                      </p:cBhvr>
                                      <p:to>
                                        <p:strVal val="visible"/>
                                      </p:to>
                                    </p:set>
                                    <p:anim calcmode="lin" valueType="num">
                                      <p:cBhvr additive="base">
                                        <p:cTn id="36" dur="500" fill="hold"/>
                                        <p:tgtEl>
                                          <p:spTgt spid="6154">
                                            <p:txEl>
                                              <p:pRg st="3" end="3"/>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15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54" grpId="0" build="p"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DSC00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a:solidFill>
                  <a:schemeClr val="tx1"/>
                </a:solidFill>
                <a:effectLst>
                  <a:outerShdw blurRad="38100" dist="38100" dir="2700000" algn="tl">
                    <a:srgbClr val="FFFFFF"/>
                  </a:outerShdw>
                </a:effectLst>
              </a:rPr>
              <a:t>Radtest Ibach / Posten 3</a:t>
            </a:r>
          </a:p>
        </p:txBody>
      </p:sp>
      <p:sp>
        <p:nvSpPr>
          <p:cNvPr id="7171" name="Text Box 3"/>
          <p:cNvSpPr txBox="1">
            <a:spLocks noChangeArrowheads="1"/>
          </p:cNvSpPr>
          <p:nvPr/>
        </p:nvSpPr>
        <p:spPr bwMode="auto">
          <a:xfrm>
            <a:off x="0" y="765175"/>
            <a:ext cx="9144000" cy="1068388"/>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0000"/>
                </a:solidFill>
                <a:effectLst/>
              </a:rPr>
              <a:t>Linksabbiegen mit Leitlinie</a:t>
            </a:r>
            <a:br>
              <a:rPr lang="de-DE" altLang="de-DE" sz="2800">
                <a:solidFill>
                  <a:srgbClr val="FF0000"/>
                </a:solidFill>
                <a:effectLst/>
              </a:rPr>
            </a:br>
            <a:r>
              <a:rPr lang="de-DE" altLang="de-DE" sz="1800">
                <a:effectLst/>
              </a:rPr>
              <a:t>Blick zurück / Zeichengabe / Einspuren / Vortritt /(Kurvenschneiden) od.Trottoir &amp; FG -streifen !</a:t>
            </a:r>
          </a:p>
        </p:txBody>
      </p:sp>
      <p:sp>
        <p:nvSpPr>
          <p:cNvPr id="7184" name="Rectangle 16"/>
          <p:cNvSpPr>
            <a:spLocks noChangeArrowheads="1"/>
          </p:cNvSpPr>
          <p:nvPr/>
        </p:nvSpPr>
        <p:spPr bwMode="auto">
          <a:xfrm>
            <a:off x="0" y="1989138"/>
            <a:ext cx="2987675" cy="3598862"/>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e-DE" altLang="de-DE" sz="1400">
                <a:effectLst/>
              </a:rPr>
              <a:t>Pass uf: (Fussgängerstreifen&amp;Trottoir)</a:t>
            </a:r>
          </a:p>
          <a:p>
            <a:pPr eaLnBrk="0" hangingPunct="0">
              <a:spcBef>
                <a:spcPct val="50000"/>
              </a:spcBef>
            </a:pPr>
            <a:r>
              <a:rPr lang="de-DE" altLang="de-DE" sz="1400" b="0">
                <a:effectLst/>
              </a:rPr>
              <a:t>Wenn du mit deinem Velo den Fussgängerstreifen zum Linksabbiegen benützen möchtest, musst du nach rechts das Handzeichen machen und am Trottoirrand anhalten und dabei steigst du gegen die Trottoirseite  ab. Anschliessend läufst du bis zum Fussgängerstreifen. Nach dem Überqueren des Fussgänger-streifens läufst du bis zum Warteraum und fügst dich wieder in den Verkehr ein (siehe Beschreibung Warteraum).</a:t>
            </a:r>
          </a:p>
        </p:txBody>
      </p:sp>
      <p:sp>
        <p:nvSpPr>
          <p:cNvPr id="7173" name="Line 5"/>
          <p:cNvSpPr>
            <a:spLocks noChangeShapeType="1"/>
          </p:cNvSpPr>
          <p:nvPr/>
        </p:nvSpPr>
        <p:spPr bwMode="auto">
          <a:xfrm flipV="1">
            <a:off x="5219700" y="4116388"/>
            <a:ext cx="830263" cy="512762"/>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74" name="Arc 6"/>
          <p:cNvSpPr>
            <a:spLocks/>
          </p:cNvSpPr>
          <p:nvPr/>
        </p:nvSpPr>
        <p:spPr bwMode="auto">
          <a:xfrm>
            <a:off x="4843463" y="3603625"/>
            <a:ext cx="1206500" cy="4095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66FF33"/>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76" name="Line 8"/>
          <p:cNvSpPr>
            <a:spLocks noChangeShapeType="1"/>
          </p:cNvSpPr>
          <p:nvPr/>
        </p:nvSpPr>
        <p:spPr bwMode="auto">
          <a:xfrm flipV="1">
            <a:off x="4541838" y="4629150"/>
            <a:ext cx="603250" cy="409575"/>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77" name="Line 9"/>
          <p:cNvSpPr>
            <a:spLocks noChangeShapeType="1"/>
          </p:cNvSpPr>
          <p:nvPr/>
        </p:nvSpPr>
        <p:spPr bwMode="auto">
          <a:xfrm flipH="1" flipV="1">
            <a:off x="4541838" y="5243513"/>
            <a:ext cx="376237" cy="1333500"/>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79" name="Line 11"/>
          <p:cNvSpPr>
            <a:spLocks noChangeShapeType="1"/>
          </p:cNvSpPr>
          <p:nvPr/>
        </p:nvSpPr>
        <p:spPr bwMode="auto">
          <a:xfrm flipH="1">
            <a:off x="5748338" y="4013200"/>
            <a:ext cx="1433512" cy="2460625"/>
          </a:xfrm>
          <a:prstGeom prst="line">
            <a:avLst/>
          </a:prstGeom>
          <a:noFill/>
          <a:ln w="762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80" name="Line 12"/>
          <p:cNvSpPr>
            <a:spLocks noChangeShapeType="1"/>
          </p:cNvSpPr>
          <p:nvPr/>
        </p:nvSpPr>
        <p:spPr bwMode="auto">
          <a:xfrm flipV="1">
            <a:off x="6578600" y="5141913"/>
            <a:ext cx="679450" cy="1331912"/>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81" name="Line 13"/>
          <p:cNvSpPr>
            <a:spLocks noChangeShapeType="1"/>
          </p:cNvSpPr>
          <p:nvPr/>
        </p:nvSpPr>
        <p:spPr bwMode="auto">
          <a:xfrm flipV="1">
            <a:off x="7332663" y="4935538"/>
            <a:ext cx="528637" cy="206375"/>
          </a:xfrm>
          <a:prstGeom prst="line">
            <a:avLst/>
          </a:prstGeom>
          <a:noFill/>
          <a:ln w="76200">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82" name="Line 14"/>
          <p:cNvSpPr>
            <a:spLocks noChangeShapeType="1"/>
          </p:cNvSpPr>
          <p:nvPr/>
        </p:nvSpPr>
        <p:spPr bwMode="auto">
          <a:xfrm flipV="1">
            <a:off x="7935913" y="3705225"/>
            <a:ext cx="0" cy="1128713"/>
          </a:xfrm>
          <a:prstGeom prst="line">
            <a:avLst/>
          </a:prstGeom>
          <a:noFill/>
          <a:ln w="76200">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83" name="Line 15"/>
          <p:cNvSpPr>
            <a:spLocks noChangeShapeType="1"/>
          </p:cNvSpPr>
          <p:nvPr/>
        </p:nvSpPr>
        <p:spPr bwMode="auto">
          <a:xfrm flipH="1" flipV="1">
            <a:off x="5673725" y="3500438"/>
            <a:ext cx="2187575" cy="204787"/>
          </a:xfrm>
          <a:prstGeom prst="line">
            <a:avLst/>
          </a:prstGeom>
          <a:noFill/>
          <a:ln w="76200">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85" name="AutoShape 17"/>
          <p:cNvSpPr>
            <a:spLocks noChangeArrowheads="1"/>
          </p:cNvSpPr>
          <p:nvPr/>
        </p:nvSpPr>
        <p:spPr bwMode="auto">
          <a:xfrm rot="12834460">
            <a:off x="4984750" y="4200525"/>
            <a:ext cx="922338" cy="755650"/>
          </a:xfrm>
          <a:prstGeom prst="triangle">
            <a:avLst>
              <a:gd name="adj" fmla="val 50000"/>
            </a:avLst>
          </a:prstGeom>
          <a:solidFill>
            <a:schemeClr val="bg1"/>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188" name="Text Box 20"/>
          <p:cNvSpPr txBox="1">
            <a:spLocks noChangeArrowheads="1"/>
          </p:cNvSpPr>
          <p:nvPr/>
        </p:nvSpPr>
        <p:spPr bwMode="auto">
          <a:xfrm>
            <a:off x="2771775" y="2708275"/>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Fronalpstrasse</a:t>
            </a:r>
            <a:endParaRPr lang="de-DE" altLang="de-DE" sz="2400" b="0">
              <a:effectLst/>
            </a:endParaRPr>
          </a:p>
        </p:txBody>
      </p:sp>
      <p:sp>
        <p:nvSpPr>
          <p:cNvPr id="7189" name="Text Box 21"/>
          <p:cNvSpPr txBox="1">
            <a:spLocks noChangeArrowheads="1"/>
          </p:cNvSpPr>
          <p:nvPr/>
        </p:nvSpPr>
        <p:spPr bwMode="auto">
          <a:xfrm rot="-1753801">
            <a:off x="1403350" y="5661025"/>
            <a:ext cx="2832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Gotthardstrasse</a:t>
            </a:r>
            <a:endParaRPr lang="de-DE" altLang="de-DE" sz="2400" b="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dissolve">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184">
                                            <p:bg/>
                                          </p:spTgt>
                                        </p:tgtEl>
                                        <p:attrNameLst>
                                          <p:attrName>style.visibility</p:attrName>
                                        </p:attrNameLst>
                                      </p:cBhvr>
                                      <p:to>
                                        <p:strVal val="visible"/>
                                      </p:to>
                                    </p:set>
                                    <p:anim calcmode="lin" valueType="num">
                                      <p:cBhvr additive="base">
                                        <p:cTn id="12" dur="500" fill="hold"/>
                                        <p:tgtEl>
                                          <p:spTgt spid="7184">
                                            <p:bg/>
                                          </p:spTgt>
                                        </p:tgtEl>
                                        <p:attrNameLst>
                                          <p:attrName>ppt_x</p:attrName>
                                        </p:attrNameLst>
                                      </p:cBhvr>
                                      <p:tavLst>
                                        <p:tav tm="0">
                                          <p:val>
                                            <p:strVal val="1+#ppt_w/2"/>
                                          </p:val>
                                        </p:tav>
                                        <p:tav tm="100000">
                                          <p:val>
                                            <p:strVal val="#ppt_x"/>
                                          </p:val>
                                        </p:tav>
                                      </p:tavLst>
                                    </p:anim>
                                    <p:anim calcmode="lin" valueType="num">
                                      <p:cBhvr additive="base">
                                        <p:cTn id="13" dur="500" fill="hold"/>
                                        <p:tgtEl>
                                          <p:spTgt spid="7184">
                                            <p:bg/>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184">
                                            <p:txEl>
                                              <p:pRg st="0" end="0"/>
                                            </p:txEl>
                                          </p:spTgt>
                                        </p:tgtEl>
                                        <p:attrNameLst>
                                          <p:attrName>style.visibility</p:attrName>
                                        </p:attrNameLst>
                                      </p:cBhvr>
                                      <p:to>
                                        <p:strVal val="visible"/>
                                      </p:to>
                                    </p:set>
                                    <p:anim calcmode="lin" valueType="num">
                                      <p:cBhvr additive="base">
                                        <p:cTn id="18" dur="500" fill="hold"/>
                                        <p:tgtEl>
                                          <p:spTgt spid="7184">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1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184">
                                            <p:txEl>
                                              <p:pRg st="1" end="1"/>
                                            </p:txEl>
                                          </p:spTgt>
                                        </p:tgtEl>
                                        <p:attrNameLst>
                                          <p:attrName>style.visibility</p:attrName>
                                        </p:attrNameLst>
                                      </p:cBhvr>
                                      <p:to>
                                        <p:strVal val="visible"/>
                                      </p:to>
                                    </p:set>
                                    <p:anim calcmode="lin" valueType="num">
                                      <p:cBhvr additive="base">
                                        <p:cTn id="24" dur="500" fill="hold"/>
                                        <p:tgtEl>
                                          <p:spTgt spid="7184">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718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autoUpdateAnimBg="0"/>
      <p:bldP spid="7184" grpId="0" build="p"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SC0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a:solidFill>
                  <a:schemeClr val="tx1"/>
                </a:solidFill>
                <a:effectLst>
                  <a:outerShdw blurRad="38100" dist="38100" dir="2700000" algn="tl">
                    <a:srgbClr val="FFFFFF"/>
                  </a:outerShdw>
                </a:effectLst>
              </a:rPr>
              <a:t>Radtest Ibach / Posten 3 B</a:t>
            </a:r>
          </a:p>
        </p:txBody>
      </p:sp>
      <p:sp>
        <p:nvSpPr>
          <p:cNvPr id="9220" name="Text Box 4"/>
          <p:cNvSpPr txBox="1">
            <a:spLocks noChangeArrowheads="1"/>
          </p:cNvSpPr>
          <p:nvPr/>
        </p:nvSpPr>
        <p:spPr bwMode="auto">
          <a:xfrm>
            <a:off x="0" y="765175"/>
            <a:ext cx="9144000" cy="1068388"/>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0000"/>
                </a:solidFill>
                <a:effectLst/>
              </a:rPr>
              <a:t>Linksabbiegen mit Leitlinie</a:t>
            </a:r>
            <a:r>
              <a:rPr lang="de-DE" altLang="de-DE" sz="2800">
                <a:effectLst/>
              </a:rPr>
              <a:t/>
            </a:r>
            <a:br>
              <a:rPr lang="de-DE" altLang="de-DE" sz="2800">
                <a:effectLst/>
              </a:rPr>
            </a:br>
            <a:r>
              <a:rPr lang="de-DE" altLang="de-DE" sz="1800">
                <a:effectLst/>
              </a:rPr>
              <a:t>Blick zurück / Zeichengabe / Einspuren / Vortritt (Kurvenschneiden) od. FG-streifen &amp; Trottoir  !</a:t>
            </a:r>
          </a:p>
        </p:txBody>
      </p:sp>
      <p:sp>
        <p:nvSpPr>
          <p:cNvPr id="9221" name="Line 5"/>
          <p:cNvSpPr>
            <a:spLocks noChangeShapeType="1"/>
          </p:cNvSpPr>
          <p:nvPr/>
        </p:nvSpPr>
        <p:spPr bwMode="auto">
          <a:xfrm>
            <a:off x="3886200" y="4738688"/>
            <a:ext cx="381000" cy="1900237"/>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9222" name="Arc 6"/>
          <p:cNvSpPr>
            <a:spLocks/>
          </p:cNvSpPr>
          <p:nvPr/>
        </p:nvSpPr>
        <p:spPr bwMode="auto">
          <a:xfrm flipH="1">
            <a:off x="3886200" y="4152900"/>
            <a:ext cx="2971800" cy="5127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66FF33"/>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9223" name="Line 7"/>
          <p:cNvSpPr>
            <a:spLocks noChangeShapeType="1"/>
          </p:cNvSpPr>
          <p:nvPr/>
        </p:nvSpPr>
        <p:spPr bwMode="auto">
          <a:xfrm flipH="1">
            <a:off x="762000" y="3933825"/>
            <a:ext cx="1447800" cy="511175"/>
          </a:xfrm>
          <a:prstGeom prst="line">
            <a:avLst/>
          </a:prstGeom>
          <a:noFill/>
          <a:ln w="76200">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9224" name="Line 8"/>
          <p:cNvSpPr>
            <a:spLocks noChangeShapeType="1"/>
          </p:cNvSpPr>
          <p:nvPr/>
        </p:nvSpPr>
        <p:spPr bwMode="auto">
          <a:xfrm>
            <a:off x="1905000" y="4591050"/>
            <a:ext cx="1524000" cy="1389063"/>
          </a:xfrm>
          <a:prstGeom prst="line">
            <a:avLst/>
          </a:prstGeom>
          <a:noFill/>
          <a:ln w="76200">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9225" name="Oval 9"/>
          <p:cNvSpPr>
            <a:spLocks noChangeArrowheads="1"/>
          </p:cNvSpPr>
          <p:nvPr/>
        </p:nvSpPr>
        <p:spPr bwMode="auto">
          <a:xfrm rot="-1299201">
            <a:off x="3525838" y="5872163"/>
            <a:ext cx="457200" cy="981075"/>
          </a:xfrm>
          <a:prstGeom prst="ellipse">
            <a:avLst/>
          </a:prstGeom>
          <a:solidFill>
            <a:srgbClr val="66FF33"/>
          </a:solidFill>
          <a:ln w="762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9226" name="Text Box 10"/>
          <p:cNvSpPr txBox="1">
            <a:spLocks noChangeArrowheads="1"/>
          </p:cNvSpPr>
          <p:nvPr/>
        </p:nvSpPr>
        <p:spPr bwMode="auto">
          <a:xfrm>
            <a:off x="3492500" y="609282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3300"/>
                </a:solidFill>
                <a:effectLst>
                  <a:outerShdw blurRad="38100" dist="38100" dir="2700000" algn="tl">
                    <a:srgbClr val="C0C0C0"/>
                  </a:outerShdw>
                </a:effectLst>
              </a:rPr>
              <a:t>W</a:t>
            </a:r>
            <a:endParaRPr lang="de-DE" altLang="de-DE" sz="2400" b="0">
              <a:effectLst/>
            </a:endParaRPr>
          </a:p>
        </p:txBody>
      </p:sp>
      <p:sp>
        <p:nvSpPr>
          <p:cNvPr id="9227" name="AutoShape 11"/>
          <p:cNvSpPr>
            <a:spLocks noChangeArrowheads="1"/>
          </p:cNvSpPr>
          <p:nvPr/>
        </p:nvSpPr>
        <p:spPr bwMode="auto">
          <a:xfrm rot="-16673318">
            <a:off x="6375400" y="3810000"/>
            <a:ext cx="584200" cy="685800"/>
          </a:xfrm>
          <a:prstGeom prst="triangle">
            <a:avLst>
              <a:gd name="adj" fmla="val 50000"/>
            </a:avLst>
          </a:prstGeom>
          <a:solidFill>
            <a:schemeClr val="bg1"/>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9228" name="Line 12"/>
          <p:cNvSpPr>
            <a:spLocks noChangeShapeType="1"/>
          </p:cNvSpPr>
          <p:nvPr/>
        </p:nvSpPr>
        <p:spPr bwMode="auto">
          <a:xfrm>
            <a:off x="7010400" y="4152900"/>
            <a:ext cx="762000" cy="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9230" name="Rectangle 14"/>
          <p:cNvSpPr>
            <a:spLocks noChangeArrowheads="1"/>
          </p:cNvSpPr>
          <p:nvPr/>
        </p:nvSpPr>
        <p:spPr bwMode="auto">
          <a:xfrm>
            <a:off x="395288" y="1773238"/>
            <a:ext cx="8748712" cy="1684337"/>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e-DE" altLang="de-DE" sz="1400">
                <a:effectLst/>
              </a:rPr>
              <a:t>Pass uf:     ( Warteraum )</a:t>
            </a:r>
          </a:p>
          <a:p>
            <a:pPr eaLnBrk="0" hangingPunct="0">
              <a:spcBef>
                <a:spcPct val="50000"/>
              </a:spcBef>
            </a:pPr>
            <a:r>
              <a:rPr lang="de-DE" altLang="de-DE" sz="1400" b="0">
                <a:effectLst/>
              </a:rPr>
              <a:t>Beim Verlassen des Trottoirs musst du zuerst schauen ob von hinten her deine Fahrbahn frei ist, damit du dein Fahrrad parallel zum Trottoir auf die Strasse stellen kannst.</a:t>
            </a:r>
          </a:p>
          <a:p>
            <a:pPr eaLnBrk="0" hangingPunct="0">
              <a:spcBef>
                <a:spcPct val="50000"/>
              </a:spcBef>
            </a:pPr>
            <a:r>
              <a:rPr lang="de-DE" altLang="de-DE" sz="1400" b="0">
                <a:effectLst/>
              </a:rPr>
              <a:t>Bevor du dann deine Fahrt fortsetzen darfst, musst du nochmals einen Blick nach hinten tun.</a:t>
            </a:r>
          </a:p>
          <a:p>
            <a:pPr eaLnBrk="0" hangingPunct="0">
              <a:spcBef>
                <a:spcPct val="50000"/>
              </a:spcBef>
            </a:pPr>
            <a:r>
              <a:rPr lang="de-DE" altLang="de-DE" sz="1400" b="0">
                <a:effectLst/>
              </a:rPr>
              <a:t>Warum musst du, wenn du dein Fahrrad auf die Fahrbahn stellst und bevor du deine Fahrt fortsetzen darfst jeweils nach hinten schauen ? </a:t>
            </a:r>
          </a:p>
        </p:txBody>
      </p:sp>
      <p:sp>
        <p:nvSpPr>
          <p:cNvPr id="9232" name="Text Box 16"/>
          <p:cNvSpPr txBox="1">
            <a:spLocks noChangeArrowheads="1"/>
          </p:cNvSpPr>
          <p:nvPr/>
        </p:nvSpPr>
        <p:spPr bwMode="auto">
          <a:xfrm rot="4141601">
            <a:off x="5991225" y="5610225"/>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Fronalpstrasse</a:t>
            </a:r>
            <a:endParaRPr lang="de-DE" altLang="de-DE" sz="2400" b="0">
              <a:effectLst/>
            </a:endParaRPr>
          </a:p>
        </p:txBody>
      </p:sp>
      <p:sp>
        <p:nvSpPr>
          <p:cNvPr id="9233" name="Text Box 17"/>
          <p:cNvSpPr txBox="1">
            <a:spLocks noChangeArrowheads="1"/>
          </p:cNvSpPr>
          <p:nvPr/>
        </p:nvSpPr>
        <p:spPr bwMode="auto">
          <a:xfrm>
            <a:off x="2555875" y="3573463"/>
            <a:ext cx="2832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Gotthardstrasse</a:t>
            </a:r>
            <a:endParaRPr lang="de-DE" altLang="de-DE" sz="2400" b="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30">
                                            <p:bg/>
                                          </p:spTgt>
                                        </p:tgtEl>
                                        <p:attrNameLst>
                                          <p:attrName>style.visibility</p:attrName>
                                        </p:attrNameLst>
                                      </p:cBhvr>
                                      <p:to>
                                        <p:strVal val="visible"/>
                                      </p:to>
                                    </p:set>
                                    <p:anim calcmode="lin" valueType="num">
                                      <p:cBhvr additive="base">
                                        <p:cTn id="7" dur="500" fill="hold"/>
                                        <p:tgtEl>
                                          <p:spTgt spid="9230">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9230">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30">
                                            <p:txEl>
                                              <p:pRg st="0" end="0"/>
                                            </p:txEl>
                                          </p:spTgt>
                                        </p:tgtEl>
                                        <p:attrNameLst>
                                          <p:attrName>style.visibility</p:attrName>
                                        </p:attrNameLst>
                                      </p:cBhvr>
                                      <p:to>
                                        <p:strVal val="visible"/>
                                      </p:to>
                                    </p:set>
                                    <p:anim calcmode="lin" valueType="num">
                                      <p:cBhvr additive="base">
                                        <p:cTn id="13" dur="500" fill="hold"/>
                                        <p:tgtEl>
                                          <p:spTgt spid="923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230">
                                            <p:txEl>
                                              <p:pRg st="1" end="1"/>
                                            </p:txEl>
                                          </p:spTgt>
                                        </p:tgtEl>
                                        <p:attrNameLst>
                                          <p:attrName>style.visibility</p:attrName>
                                        </p:attrNameLst>
                                      </p:cBhvr>
                                      <p:to>
                                        <p:strVal val="visible"/>
                                      </p:to>
                                    </p:set>
                                    <p:anim calcmode="lin" valueType="num">
                                      <p:cBhvr additive="base">
                                        <p:cTn id="19" dur="500" fill="hold"/>
                                        <p:tgtEl>
                                          <p:spTgt spid="9230">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2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230">
                                            <p:txEl>
                                              <p:pRg st="2" end="2"/>
                                            </p:txEl>
                                          </p:spTgt>
                                        </p:tgtEl>
                                        <p:attrNameLst>
                                          <p:attrName>style.visibility</p:attrName>
                                        </p:attrNameLst>
                                      </p:cBhvr>
                                      <p:to>
                                        <p:strVal val="visible"/>
                                      </p:to>
                                    </p:set>
                                    <p:anim calcmode="lin" valueType="num">
                                      <p:cBhvr additive="base">
                                        <p:cTn id="25" dur="500" fill="hold"/>
                                        <p:tgtEl>
                                          <p:spTgt spid="9230">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2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230">
                                            <p:txEl>
                                              <p:pRg st="3" end="3"/>
                                            </p:txEl>
                                          </p:spTgt>
                                        </p:tgtEl>
                                        <p:attrNameLst>
                                          <p:attrName>style.visibility</p:attrName>
                                        </p:attrNameLst>
                                      </p:cBhvr>
                                      <p:to>
                                        <p:strVal val="visible"/>
                                      </p:to>
                                    </p:set>
                                    <p:anim calcmode="lin" valueType="num">
                                      <p:cBhvr additive="base">
                                        <p:cTn id="31" dur="500" fill="hold"/>
                                        <p:tgtEl>
                                          <p:spTgt spid="9230">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23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0" grpId="0" build="p"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SC00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a:t>
            </a:r>
            <a:r>
              <a:rPr lang="de-DE" altLang="de-DE" sz="2800" dirty="0" smtClean="0">
                <a:solidFill>
                  <a:schemeClr val="tx1"/>
                </a:solidFill>
                <a:effectLst>
                  <a:outerShdw blurRad="38100" dist="38100" dir="2700000" algn="tl">
                    <a:srgbClr val="FFFFFF"/>
                  </a:outerShdw>
                </a:effectLst>
              </a:rPr>
              <a:t>Zwischenposten</a:t>
            </a:r>
            <a:endParaRPr lang="de-DE" altLang="de-DE" dirty="0">
              <a:solidFill>
                <a:schemeClr val="tx1"/>
              </a:solidFill>
              <a:effectLst>
                <a:outerShdw blurRad="38100" dist="38100" dir="2700000" algn="tl">
                  <a:srgbClr val="FFFFFF"/>
                </a:outerShdw>
              </a:effectLst>
            </a:endParaRPr>
          </a:p>
        </p:txBody>
      </p:sp>
      <p:sp>
        <p:nvSpPr>
          <p:cNvPr id="10244" name="Text Box 4"/>
          <p:cNvSpPr txBox="1">
            <a:spLocks noChangeArrowheads="1"/>
          </p:cNvSpPr>
          <p:nvPr/>
        </p:nvSpPr>
        <p:spPr bwMode="auto">
          <a:xfrm>
            <a:off x="0" y="765175"/>
            <a:ext cx="9144000" cy="519113"/>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0000"/>
                </a:solidFill>
                <a:effectLst/>
              </a:rPr>
              <a:t>Verhalten beim Signal  „STOP“</a:t>
            </a:r>
          </a:p>
        </p:txBody>
      </p:sp>
      <p:sp>
        <p:nvSpPr>
          <p:cNvPr id="10247" name="Text Box 7"/>
          <p:cNvSpPr txBox="1">
            <a:spLocks noChangeArrowheads="1"/>
          </p:cNvSpPr>
          <p:nvPr/>
        </p:nvSpPr>
        <p:spPr bwMode="auto">
          <a:xfrm rot="-2659732">
            <a:off x="2171700" y="50673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Fronalpstrasse</a:t>
            </a:r>
            <a:endParaRPr lang="de-DE" altLang="de-DE" sz="2400" b="0">
              <a:effectLst/>
            </a:endParaRPr>
          </a:p>
        </p:txBody>
      </p:sp>
      <p:grpSp>
        <p:nvGrpSpPr>
          <p:cNvPr id="10256" name="Group 16"/>
          <p:cNvGrpSpPr>
            <a:grpSpLocks/>
          </p:cNvGrpSpPr>
          <p:nvPr/>
        </p:nvGrpSpPr>
        <p:grpSpPr bwMode="auto">
          <a:xfrm>
            <a:off x="2843213" y="2781300"/>
            <a:ext cx="6121400" cy="3149600"/>
            <a:chOff x="2016" y="2112"/>
            <a:chExt cx="3360" cy="1632"/>
          </a:xfrm>
        </p:grpSpPr>
        <p:sp>
          <p:nvSpPr>
            <p:cNvPr id="10245" name="Line 5"/>
            <p:cNvSpPr>
              <a:spLocks noChangeShapeType="1"/>
            </p:cNvSpPr>
            <p:nvPr/>
          </p:nvSpPr>
          <p:spPr bwMode="auto">
            <a:xfrm flipH="1" flipV="1">
              <a:off x="3648" y="2544"/>
              <a:ext cx="192" cy="864"/>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0246" name="Line 6"/>
            <p:cNvSpPr>
              <a:spLocks noChangeShapeType="1"/>
            </p:cNvSpPr>
            <p:nvPr/>
          </p:nvSpPr>
          <p:spPr bwMode="auto">
            <a:xfrm flipH="1" flipV="1">
              <a:off x="3600" y="2160"/>
              <a:ext cx="48" cy="288"/>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0248" name="Text Box 8"/>
            <p:cNvSpPr txBox="1">
              <a:spLocks noChangeArrowheads="1"/>
            </p:cNvSpPr>
            <p:nvPr/>
          </p:nvSpPr>
          <p:spPr bwMode="auto">
            <a:xfrm>
              <a:off x="2016" y="2112"/>
              <a:ext cx="864"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Feldweg</a:t>
              </a:r>
              <a:endParaRPr lang="de-DE" altLang="de-DE" sz="2400" b="0">
                <a:effectLst/>
              </a:endParaRPr>
            </a:p>
          </p:txBody>
        </p:sp>
        <p:sp>
          <p:nvSpPr>
            <p:cNvPr id="10249" name="Text Box 9"/>
            <p:cNvSpPr txBox="1">
              <a:spLocks noChangeArrowheads="1"/>
            </p:cNvSpPr>
            <p:nvPr/>
          </p:nvSpPr>
          <p:spPr bwMode="auto">
            <a:xfrm>
              <a:off x="4416" y="2160"/>
              <a:ext cx="864"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Feldweg</a:t>
              </a:r>
              <a:endParaRPr lang="de-DE" altLang="de-DE" sz="2400" b="0">
                <a:effectLst/>
              </a:endParaRPr>
            </a:p>
          </p:txBody>
        </p:sp>
        <p:sp>
          <p:nvSpPr>
            <p:cNvPr id="10250" name="AutoShape 10"/>
            <p:cNvSpPr>
              <a:spLocks noChangeArrowheads="1"/>
            </p:cNvSpPr>
            <p:nvPr/>
          </p:nvSpPr>
          <p:spPr bwMode="auto">
            <a:xfrm>
              <a:off x="4608" y="3024"/>
              <a:ext cx="768" cy="720"/>
            </a:xfrm>
            <a:prstGeom prst="octagon">
              <a:avLst>
                <a:gd name="adj" fmla="val 29287"/>
              </a:avLst>
            </a:prstGeom>
            <a:solidFill>
              <a:srgbClr val="FF3300"/>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0251" name="Text Box 11"/>
            <p:cNvSpPr txBox="1">
              <a:spLocks noChangeArrowheads="1"/>
            </p:cNvSpPr>
            <p:nvPr/>
          </p:nvSpPr>
          <p:spPr bwMode="auto">
            <a:xfrm>
              <a:off x="4704" y="3264"/>
              <a:ext cx="624"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chemeClr val="bg1"/>
                  </a:solidFill>
                  <a:effectLst>
                    <a:outerShdw blurRad="38100" dist="38100" dir="2700000" algn="tl">
                      <a:srgbClr val="C0C0C0"/>
                    </a:outerShdw>
                  </a:effectLst>
                </a:rPr>
                <a:t>STOP</a:t>
              </a:r>
              <a:endParaRPr lang="de-DE" altLang="de-DE" sz="2400" b="0">
                <a:effectLst/>
              </a:endParaRPr>
            </a:p>
          </p:txBody>
        </p:sp>
        <p:sp>
          <p:nvSpPr>
            <p:cNvPr id="10252" name="Line 12"/>
            <p:cNvSpPr>
              <a:spLocks noChangeShapeType="1"/>
            </p:cNvSpPr>
            <p:nvPr/>
          </p:nvSpPr>
          <p:spPr bwMode="auto">
            <a:xfrm>
              <a:off x="2880" y="2496"/>
              <a:ext cx="432" cy="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0253" name="Line 13"/>
            <p:cNvSpPr>
              <a:spLocks noChangeShapeType="1"/>
            </p:cNvSpPr>
            <p:nvPr/>
          </p:nvSpPr>
          <p:spPr bwMode="auto">
            <a:xfrm flipH="1">
              <a:off x="3648" y="2496"/>
              <a:ext cx="384" cy="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10254" name="Rectangle 14"/>
          <p:cNvSpPr>
            <a:spLocks noChangeArrowheads="1"/>
          </p:cNvSpPr>
          <p:nvPr/>
        </p:nvSpPr>
        <p:spPr bwMode="auto">
          <a:xfrm>
            <a:off x="0" y="1341438"/>
            <a:ext cx="5495925" cy="1471612"/>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e-DE" altLang="de-DE" sz="1400" dirty="0">
                <a:effectLst/>
              </a:rPr>
              <a:t>Pass </a:t>
            </a:r>
            <a:r>
              <a:rPr lang="de-DE" altLang="de-DE" sz="1400" dirty="0" err="1">
                <a:effectLst/>
              </a:rPr>
              <a:t>uf</a:t>
            </a:r>
            <a:r>
              <a:rPr lang="de-DE" altLang="de-DE" sz="1400" dirty="0">
                <a:effectLst/>
              </a:rPr>
              <a:t>:   </a:t>
            </a:r>
          </a:p>
          <a:p>
            <a:pPr eaLnBrk="0" hangingPunct="0">
              <a:spcBef>
                <a:spcPct val="50000"/>
              </a:spcBef>
            </a:pPr>
            <a:r>
              <a:rPr lang="de-DE" altLang="de-DE" sz="1400" b="0" dirty="0">
                <a:effectLst/>
              </a:rPr>
              <a:t>Beim Signal "STOP" musst du immer anhalten.</a:t>
            </a:r>
          </a:p>
          <a:p>
            <a:pPr eaLnBrk="0" hangingPunct="0">
              <a:spcBef>
                <a:spcPct val="50000"/>
              </a:spcBef>
            </a:pPr>
            <a:r>
              <a:rPr lang="de-DE" altLang="de-DE" sz="1400" b="0" dirty="0">
                <a:effectLst/>
              </a:rPr>
              <a:t>Es gibt keinen Rollstopp und du musst mit einem </a:t>
            </a:r>
            <a:r>
              <a:rPr lang="de-DE" altLang="de-DE" sz="1400" b="0" dirty="0" err="1">
                <a:effectLst/>
              </a:rPr>
              <a:t>Fuss</a:t>
            </a:r>
            <a:r>
              <a:rPr lang="de-DE" altLang="de-DE" sz="1400" b="0" dirty="0">
                <a:effectLst/>
              </a:rPr>
              <a:t> auf den Boden abstehen. </a:t>
            </a:r>
          </a:p>
          <a:p>
            <a:pPr eaLnBrk="0" hangingPunct="0">
              <a:spcBef>
                <a:spcPct val="50000"/>
              </a:spcBef>
            </a:pPr>
            <a:r>
              <a:rPr lang="de-DE" altLang="de-DE" sz="1400" b="0" dirty="0" err="1">
                <a:effectLst/>
              </a:rPr>
              <a:t>Anschliessend</a:t>
            </a:r>
            <a:r>
              <a:rPr lang="de-DE" altLang="de-DE" sz="1400" b="0" dirty="0">
                <a:effectLst/>
              </a:rPr>
              <a:t>:  Vortritt  beachten.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lt">
                                    <p:tmPct val="100000"/>
                                  </p:iterate>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75" fill="hold"/>
                                        <p:tgtEl>
                                          <p:spTgt spid="10244"/>
                                        </p:tgtEl>
                                        <p:attrNameLst>
                                          <p:attrName>ppt_x</p:attrName>
                                        </p:attrNameLst>
                                      </p:cBhvr>
                                      <p:tavLst>
                                        <p:tav tm="0">
                                          <p:val>
                                            <p:strVal val="1+#ppt_w/2"/>
                                          </p:val>
                                        </p:tav>
                                        <p:tav tm="100000">
                                          <p:val>
                                            <p:strVal val="#ppt_x"/>
                                          </p:val>
                                        </p:tav>
                                      </p:tavLst>
                                    </p:anim>
                                    <p:anim calcmode="lin" valueType="num">
                                      <p:cBhvr additive="base">
                                        <p:cTn id="8" dur="75"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54">
                                            <p:bg/>
                                          </p:spTgt>
                                        </p:tgtEl>
                                        <p:attrNameLst>
                                          <p:attrName>style.visibility</p:attrName>
                                        </p:attrNameLst>
                                      </p:cBhvr>
                                      <p:to>
                                        <p:strVal val="visible"/>
                                      </p:to>
                                    </p:set>
                                    <p:anim calcmode="lin" valueType="num">
                                      <p:cBhvr additive="base">
                                        <p:cTn id="13" dur="500" fill="hold"/>
                                        <p:tgtEl>
                                          <p:spTgt spid="10254">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54">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54">
                                            <p:txEl>
                                              <p:pRg st="0" end="0"/>
                                            </p:txEl>
                                          </p:spTgt>
                                        </p:tgtEl>
                                        <p:attrNameLst>
                                          <p:attrName>style.visibility</p:attrName>
                                        </p:attrNameLst>
                                      </p:cBhvr>
                                      <p:to>
                                        <p:strVal val="visible"/>
                                      </p:to>
                                    </p:set>
                                    <p:anim calcmode="lin" valueType="num">
                                      <p:cBhvr additive="base">
                                        <p:cTn id="19" dur="500" fill="hold"/>
                                        <p:tgtEl>
                                          <p:spTgt spid="1025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254">
                                            <p:txEl>
                                              <p:pRg st="1" end="1"/>
                                            </p:txEl>
                                          </p:spTgt>
                                        </p:tgtEl>
                                        <p:attrNameLst>
                                          <p:attrName>style.visibility</p:attrName>
                                        </p:attrNameLst>
                                      </p:cBhvr>
                                      <p:to>
                                        <p:strVal val="visible"/>
                                      </p:to>
                                    </p:set>
                                    <p:anim calcmode="lin" valueType="num">
                                      <p:cBhvr additive="base">
                                        <p:cTn id="25" dur="500" fill="hold"/>
                                        <p:tgtEl>
                                          <p:spTgt spid="10254">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5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254">
                                            <p:txEl>
                                              <p:pRg st="2" end="2"/>
                                            </p:txEl>
                                          </p:spTgt>
                                        </p:tgtEl>
                                        <p:attrNameLst>
                                          <p:attrName>style.visibility</p:attrName>
                                        </p:attrNameLst>
                                      </p:cBhvr>
                                      <p:to>
                                        <p:strVal val="visible"/>
                                      </p:to>
                                    </p:set>
                                    <p:anim calcmode="lin" valueType="num">
                                      <p:cBhvr additive="base">
                                        <p:cTn id="31" dur="500" fill="hold"/>
                                        <p:tgtEl>
                                          <p:spTgt spid="10254">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25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254">
                                            <p:txEl>
                                              <p:pRg st="3" end="3"/>
                                            </p:txEl>
                                          </p:spTgt>
                                        </p:tgtEl>
                                        <p:attrNameLst>
                                          <p:attrName>style.visibility</p:attrName>
                                        </p:attrNameLst>
                                      </p:cBhvr>
                                      <p:to>
                                        <p:strVal val="visible"/>
                                      </p:to>
                                    </p:set>
                                    <p:anim calcmode="lin" valueType="num">
                                      <p:cBhvr additive="base">
                                        <p:cTn id="37" dur="500" fill="hold"/>
                                        <p:tgtEl>
                                          <p:spTgt spid="10254">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25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autoUpdateAnimBg="0"/>
      <p:bldP spid="10254"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C00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72" name="Text Box 8"/>
          <p:cNvSpPr txBox="1">
            <a:spLocks noChangeArrowheads="1"/>
          </p:cNvSpPr>
          <p:nvPr/>
        </p:nvSpPr>
        <p:spPr bwMode="auto">
          <a:xfrm rot="-3864730">
            <a:off x="4914900" y="14859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Feldweg</a:t>
            </a:r>
            <a:endParaRPr lang="de-DE" altLang="de-DE" sz="2400" b="0">
              <a:solidFill>
                <a:srgbClr val="FFFF00"/>
              </a:solidFill>
              <a:effectLst/>
            </a:endParaRPr>
          </a:p>
        </p:txBody>
      </p:sp>
      <p:sp>
        <p:nvSpPr>
          <p:cNvPr id="11267" name="Line 3"/>
          <p:cNvSpPr>
            <a:spLocks noChangeShapeType="1"/>
          </p:cNvSpPr>
          <p:nvPr/>
        </p:nvSpPr>
        <p:spPr bwMode="auto">
          <a:xfrm flipV="1">
            <a:off x="1498600" y="3141663"/>
            <a:ext cx="2641600" cy="0"/>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1268" name="Line 4"/>
          <p:cNvSpPr>
            <a:spLocks noChangeShapeType="1"/>
          </p:cNvSpPr>
          <p:nvPr/>
        </p:nvSpPr>
        <p:spPr bwMode="auto">
          <a:xfrm flipV="1">
            <a:off x="4222750" y="3059113"/>
            <a:ext cx="3878263" cy="82550"/>
          </a:xfrm>
          <a:prstGeom prst="line">
            <a:avLst/>
          </a:prstGeom>
          <a:noFill/>
          <a:ln w="7620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1269" name="Line 5"/>
          <p:cNvSpPr>
            <a:spLocks noChangeShapeType="1"/>
          </p:cNvSpPr>
          <p:nvPr/>
        </p:nvSpPr>
        <p:spPr bwMode="auto">
          <a:xfrm flipH="1">
            <a:off x="4551363" y="2482850"/>
            <a:ext cx="1073150" cy="230505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1270" name="Line 6"/>
          <p:cNvSpPr>
            <a:spLocks noChangeShapeType="1"/>
          </p:cNvSpPr>
          <p:nvPr/>
        </p:nvSpPr>
        <p:spPr bwMode="auto">
          <a:xfrm flipV="1">
            <a:off x="6119813" y="2236788"/>
            <a:ext cx="825500" cy="3538537"/>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1271" name="Text Box 7"/>
          <p:cNvSpPr txBox="1">
            <a:spLocks noChangeArrowheads="1"/>
          </p:cNvSpPr>
          <p:nvPr/>
        </p:nvSpPr>
        <p:spPr bwMode="auto">
          <a:xfrm>
            <a:off x="838200" y="1989138"/>
            <a:ext cx="239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Fronalpstrasse</a:t>
            </a:r>
            <a:endParaRPr lang="de-DE" altLang="de-DE" sz="2400" b="0">
              <a:effectLst/>
            </a:endParaRPr>
          </a:p>
        </p:txBody>
      </p:sp>
      <p:sp>
        <p:nvSpPr>
          <p:cNvPr id="11273" name="Text Box 9"/>
          <p:cNvSpPr txBox="1">
            <a:spLocks noChangeArrowheads="1"/>
          </p:cNvSpPr>
          <p:nvPr/>
        </p:nvSpPr>
        <p:spPr bwMode="auto">
          <a:xfrm rot="-3864730">
            <a:off x="2766219" y="5579269"/>
            <a:ext cx="156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Feldweg</a:t>
            </a:r>
            <a:endParaRPr lang="de-DE" altLang="de-DE" sz="2400" b="0">
              <a:solidFill>
                <a:srgbClr val="FFFF00"/>
              </a:solidFill>
              <a:effectLst/>
            </a:endParaRPr>
          </a:p>
        </p:txBody>
      </p:sp>
      <p:sp>
        <p:nvSpPr>
          <p:cNvPr id="11274" name="AutoShape 10"/>
          <p:cNvSpPr>
            <a:spLocks noChangeArrowheads="1"/>
          </p:cNvSpPr>
          <p:nvPr/>
        </p:nvSpPr>
        <p:spPr bwMode="auto">
          <a:xfrm>
            <a:off x="2159000" y="2482850"/>
            <a:ext cx="1320800" cy="1235075"/>
          </a:xfrm>
          <a:prstGeom prst="octagon">
            <a:avLst>
              <a:gd name="adj" fmla="val 29287"/>
            </a:avLst>
          </a:prstGeom>
          <a:solidFill>
            <a:srgbClr val="FF3300"/>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1275" name="Text Box 11"/>
          <p:cNvSpPr txBox="1">
            <a:spLocks noChangeArrowheads="1"/>
          </p:cNvSpPr>
          <p:nvPr/>
        </p:nvSpPr>
        <p:spPr bwMode="auto">
          <a:xfrm rot="5355302">
            <a:off x="2300288" y="2825750"/>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chemeClr val="bg1"/>
                </a:solidFill>
                <a:effectLst>
                  <a:outerShdw blurRad="38100" dist="38100" dir="2700000" algn="tl">
                    <a:srgbClr val="C0C0C0"/>
                  </a:outerShdw>
                </a:effectLst>
              </a:rPr>
              <a:t>STOP</a:t>
            </a:r>
            <a:endParaRPr lang="de-DE" altLang="de-DE" sz="2400" b="0">
              <a:effectLst/>
            </a:endParaRPr>
          </a:p>
        </p:txBody>
      </p:sp>
      <p:sp>
        <p:nvSpPr>
          <p:cNvPr id="11276" name="Rectangle 12"/>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a:t>
            </a:r>
            <a:r>
              <a:rPr lang="de-DE" altLang="de-DE" sz="2800" dirty="0" smtClean="0">
                <a:solidFill>
                  <a:schemeClr val="tx1"/>
                </a:solidFill>
                <a:effectLst>
                  <a:outerShdw blurRad="38100" dist="38100" dir="2700000" algn="tl">
                    <a:srgbClr val="FFFFFF"/>
                  </a:outerShdw>
                </a:effectLst>
              </a:rPr>
              <a:t>Zwischenposten</a:t>
            </a:r>
            <a:endParaRPr lang="de-DE" altLang="de-DE" dirty="0">
              <a:solidFill>
                <a:schemeClr val="tx1"/>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DSC00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Posten </a:t>
            </a:r>
            <a:r>
              <a:rPr lang="de-DE" altLang="de-DE" dirty="0" smtClean="0">
                <a:solidFill>
                  <a:schemeClr val="tx1"/>
                </a:solidFill>
                <a:effectLst>
                  <a:outerShdw blurRad="38100" dist="38100" dir="2700000" algn="tl">
                    <a:srgbClr val="FFFFFF"/>
                  </a:outerShdw>
                </a:effectLst>
              </a:rPr>
              <a:t>4</a:t>
            </a:r>
            <a:endParaRPr lang="de-DE" altLang="de-DE" dirty="0">
              <a:solidFill>
                <a:schemeClr val="tx1"/>
              </a:solidFill>
              <a:effectLst>
                <a:outerShdw blurRad="38100" dist="38100" dir="2700000" algn="tl">
                  <a:srgbClr val="FFFFFF"/>
                </a:outerShdw>
              </a:effectLst>
            </a:endParaRPr>
          </a:p>
        </p:txBody>
      </p:sp>
      <p:sp>
        <p:nvSpPr>
          <p:cNvPr id="12291" name="Text Box 3"/>
          <p:cNvSpPr txBox="1">
            <a:spLocks noChangeArrowheads="1"/>
          </p:cNvSpPr>
          <p:nvPr/>
        </p:nvSpPr>
        <p:spPr bwMode="auto">
          <a:xfrm>
            <a:off x="0" y="765175"/>
            <a:ext cx="9144000" cy="519113"/>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0000"/>
                </a:solidFill>
                <a:effectLst/>
              </a:rPr>
              <a:t>Verhalten beim Signal  „STOP“</a:t>
            </a:r>
          </a:p>
        </p:txBody>
      </p:sp>
      <p:sp>
        <p:nvSpPr>
          <p:cNvPr id="12293" name="Text Box 5"/>
          <p:cNvSpPr txBox="1">
            <a:spLocks noChangeArrowheads="1"/>
          </p:cNvSpPr>
          <p:nvPr/>
        </p:nvSpPr>
        <p:spPr bwMode="auto">
          <a:xfrm rot="-2642726">
            <a:off x="1371600" y="5105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Fronalpstrasse</a:t>
            </a:r>
            <a:endParaRPr lang="de-DE" altLang="de-DE" sz="2400" b="0">
              <a:effectLst/>
            </a:endParaRPr>
          </a:p>
        </p:txBody>
      </p:sp>
      <p:sp>
        <p:nvSpPr>
          <p:cNvPr id="12294" name="Text Box 6"/>
          <p:cNvSpPr txBox="1">
            <a:spLocks noChangeArrowheads="1"/>
          </p:cNvSpPr>
          <p:nvPr/>
        </p:nvSpPr>
        <p:spPr bwMode="auto">
          <a:xfrm>
            <a:off x="827088" y="3429000"/>
            <a:ext cx="2243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Salachstrasse</a:t>
            </a:r>
            <a:endParaRPr lang="de-DE" altLang="de-DE" sz="2400" b="0">
              <a:effectLst/>
            </a:endParaRPr>
          </a:p>
        </p:txBody>
      </p:sp>
      <p:sp>
        <p:nvSpPr>
          <p:cNvPr id="12295" name="Line 7"/>
          <p:cNvSpPr>
            <a:spLocks noChangeShapeType="1"/>
          </p:cNvSpPr>
          <p:nvPr/>
        </p:nvSpPr>
        <p:spPr bwMode="auto">
          <a:xfrm flipV="1">
            <a:off x="5791200" y="4140200"/>
            <a:ext cx="0" cy="2108200"/>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2296" name="AutoShape 8"/>
          <p:cNvSpPr>
            <a:spLocks noChangeArrowheads="1"/>
          </p:cNvSpPr>
          <p:nvPr/>
        </p:nvSpPr>
        <p:spPr bwMode="auto">
          <a:xfrm>
            <a:off x="7391400" y="4841875"/>
            <a:ext cx="1219200" cy="1319213"/>
          </a:xfrm>
          <a:prstGeom prst="octagon">
            <a:avLst>
              <a:gd name="adj" fmla="val 29287"/>
            </a:avLst>
          </a:prstGeom>
          <a:solidFill>
            <a:srgbClr val="FF3300"/>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2297" name="Text Box 9"/>
          <p:cNvSpPr txBox="1">
            <a:spLocks noChangeArrowheads="1"/>
          </p:cNvSpPr>
          <p:nvPr/>
        </p:nvSpPr>
        <p:spPr bwMode="auto">
          <a:xfrm>
            <a:off x="7543800" y="5194300"/>
            <a:ext cx="106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chemeClr val="bg1"/>
                </a:solidFill>
                <a:effectLst>
                  <a:outerShdw blurRad="38100" dist="38100" dir="2700000" algn="tl">
                    <a:srgbClr val="C0C0C0"/>
                  </a:outerShdw>
                </a:effectLst>
              </a:rPr>
              <a:t>STOP</a:t>
            </a:r>
            <a:endParaRPr lang="de-DE" altLang="de-DE" sz="2400" b="0">
              <a:effectLst/>
            </a:endParaRPr>
          </a:p>
        </p:txBody>
      </p:sp>
      <p:sp>
        <p:nvSpPr>
          <p:cNvPr id="12298" name="Line 10"/>
          <p:cNvSpPr>
            <a:spLocks noChangeShapeType="1"/>
          </p:cNvSpPr>
          <p:nvPr/>
        </p:nvSpPr>
        <p:spPr bwMode="auto">
          <a:xfrm flipV="1">
            <a:off x="5791200" y="2997200"/>
            <a:ext cx="0" cy="790575"/>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2301" name="Rectangle 13"/>
          <p:cNvSpPr>
            <a:spLocks noChangeArrowheads="1"/>
          </p:cNvSpPr>
          <p:nvPr/>
        </p:nvSpPr>
        <p:spPr bwMode="auto">
          <a:xfrm>
            <a:off x="0" y="1196975"/>
            <a:ext cx="5495925" cy="1471613"/>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e-DE" altLang="de-DE" sz="1400">
                <a:effectLst/>
              </a:rPr>
              <a:t>Pass uf:   </a:t>
            </a:r>
          </a:p>
          <a:p>
            <a:pPr eaLnBrk="0" hangingPunct="0">
              <a:spcBef>
                <a:spcPct val="50000"/>
              </a:spcBef>
            </a:pPr>
            <a:r>
              <a:rPr lang="de-DE" altLang="de-DE" sz="1400" b="0">
                <a:effectLst/>
              </a:rPr>
              <a:t>Beim Signal "STOP" musst du immer anhalten.</a:t>
            </a:r>
          </a:p>
          <a:p>
            <a:pPr eaLnBrk="0" hangingPunct="0">
              <a:spcBef>
                <a:spcPct val="50000"/>
              </a:spcBef>
            </a:pPr>
            <a:r>
              <a:rPr lang="de-DE" altLang="de-DE" sz="1400" b="0">
                <a:effectLst/>
              </a:rPr>
              <a:t>Es gibt keinen Rollstopp und du musst mit einem Fuss auf den Boden abstehen. </a:t>
            </a:r>
          </a:p>
          <a:p>
            <a:pPr eaLnBrk="0" hangingPunct="0">
              <a:spcBef>
                <a:spcPct val="50000"/>
              </a:spcBef>
            </a:pPr>
            <a:r>
              <a:rPr lang="de-DE" altLang="de-DE" sz="1400" b="0">
                <a:effectLst/>
              </a:rPr>
              <a:t>Anschliessend:  Vortritt  beachten.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wd">
                                    <p:tmPct val="100000"/>
                                  </p:iterate>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300" fill="hold"/>
                                        <p:tgtEl>
                                          <p:spTgt spid="12291"/>
                                        </p:tgtEl>
                                        <p:attrNameLst>
                                          <p:attrName>ppt_x</p:attrName>
                                        </p:attrNameLst>
                                      </p:cBhvr>
                                      <p:tavLst>
                                        <p:tav tm="0">
                                          <p:val>
                                            <p:strVal val="1+#ppt_w/2"/>
                                          </p:val>
                                        </p:tav>
                                        <p:tav tm="100000">
                                          <p:val>
                                            <p:strVal val="#ppt_x"/>
                                          </p:val>
                                        </p:tav>
                                      </p:tavLst>
                                    </p:anim>
                                    <p:anim calcmode="lin" valueType="num">
                                      <p:cBhvr additive="base">
                                        <p:cTn id="8" dur="3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301">
                                            <p:bg/>
                                          </p:spTgt>
                                        </p:tgtEl>
                                        <p:attrNameLst>
                                          <p:attrName>style.visibility</p:attrName>
                                        </p:attrNameLst>
                                      </p:cBhvr>
                                      <p:to>
                                        <p:strVal val="visible"/>
                                      </p:to>
                                    </p:set>
                                    <p:anim calcmode="lin" valueType="num">
                                      <p:cBhvr additive="base">
                                        <p:cTn id="13" dur="500" fill="hold"/>
                                        <p:tgtEl>
                                          <p:spTgt spid="12301">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301">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301">
                                            <p:txEl>
                                              <p:pRg st="0" end="0"/>
                                            </p:txEl>
                                          </p:spTgt>
                                        </p:tgtEl>
                                        <p:attrNameLst>
                                          <p:attrName>style.visibility</p:attrName>
                                        </p:attrNameLst>
                                      </p:cBhvr>
                                      <p:to>
                                        <p:strVal val="visible"/>
                                      </p:to>
                                    </p:set>
                                    <p:anim calcmode="lin" valueType="num">
                                      <p:cBhvr additive="base">
                                        <p:cTn id="19" dur="500" fill="hold"/>
                                        <p:tgtEl>
                                          <p:spTgt spid="1230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3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301">
                                            <p:txEl>
                                              <p:pRg st="1" end="1"/>
                                            </p:txEl>
                                          </p:spTgt>
                                        </p:tgtEl>
                                        <p:attrNameLst>
                                          <p:attrName>style.visibility</p:attrName>
                                        </p:attrNameLst>
                                      </p:cBhvr>
                                      <p:to>
                                        <p:strVal val="visible"/>
                                      </p:to>
                                    </p:set>
                                    <p:anim calcmode="lin" valueType="num">
                                      <p:cBhvr additive="base">
                                        <p:cTn id="25" dur="500" fill="hold"/>
                                        <p:tgtEl>
                                          <p:spTgt spid="12301">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3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301">
                                            <p:txEl>
                                              <p:pRg st="2" end="2"/>
                                            </p:txEl>
                                          </p:spTgt>
                                        </p:tgtEl>
                                        <p:attrNameLst>
                                          <p:attrName>style.visibility</p:attrName>
                                        </p:attrNameLst>
                                      </p:cBhvr>
                                      <p:to>
                                        <p:strVal val="visible"/>
                                      </p:to>
                                    </p:set>
                                    <p:anim calcmode="lin" valueType="num">
                                      <p:cBhvr additive="base">
                                        <p:cTn id="31" dur="500" fill="hold"/>
                                        <p:tgtEl>
                                          <p:spTgt spid="12301">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30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301">
                                            <p:txEl>
                                              <p:pRg st="3" end="3"/>
                                            </p:txEl>
                                          </p:spTgt>
                                        </p:tgtEl>
                                        <p:attrNameLst>
                                          <p:attrName>style.visibility</p:attrName>
                                        </p:attrNameLst>
                                      </p:cBhvr>
                                      <p:to>
                                        <p:strVal val="visible"/>
                                      </p:to>
                                    </p:set>
                                    <p:anim calcmode="lin" valueType="num">
                                      <p:cBhvr additive="base">
                                        <p:cTn id="37" dur="500" fill="hold"/>
                                        <p:tgtEl>
                                          <p:spTgt spid="12301">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30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P spid="12301" grpId="0"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SC00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3315" name="Rectangle 3"/>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Posten </a:t>
            </a:r>
            <a:r>
              <a:rPr lang="de-DE" altLang="de-DE" dirty="0" smtClean="0">
                <a:solidFill>
                  <a:schemeClr val="tx1"/>
                </a:solidFill>
                <a:effectLst>
                  <a:outerShdw blurRad="38100" dist="38100" dir="2700000" algn="tl">
                    <a:srgbClr val="FFFFFF"/>
                  </a:outerShdw>
                </a:effectLst>
              </a:rPr>
              <a:t>4 </a:t>
            </a:r>
            <a:r>
              <a:rPr lang="de-DE" altLang="de-DE" dirty="0">
                <a:solidFill>
                  <a:schemeClr val="tx1"/>
                </a:solidFill>
                <a:effectLst>
                  <a:outerShdw blurRad="38100" dist="38100" dir="2700000" algn="tl">
                    <a:srgbClr val="FFFFFF"/>
                  </a:outerShdw>
                </a:effectLst>
              </a:rPr>
              <a:t>A</a:t>
            </a:r>
          </a:p>
        </p:txBody>
      </p:sp>
      <p:sp>
        <p:nvSpPr>
          <p:cNvPr id="13316" name="Text Box 4"/>
          <p:cNvSpPr txBox="1">
            <a:spLocks noChangeArrowheads="1"/>
          </p:cNvSpPr>
          <p:nvPr/>
        </p:nvSpPr>
        <p:spPr bwMode="auto">
          <a:xfrm>
            <a:off x="0" y="765175"/>
            <a:ext cx="9144000" cy="519113"/>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0000"/>
                </a:solidFill>
                <a:effectLst/>
              </a:rPr>
              <a:t>Verhalten beim Signal  „STOP“</a:t>
            </a:r>
          </a:p>
        </p:txBody>
      </p:sp>
      <p:grpSp>
        <p:nvGrpSpPr>
          <p:cNvPr id="13331" name="Group 19"/>
          <p:cNvGrpSpPr>
            <a:grpSpLocks/>
          </p:cNvGrpSpPr>
          <p:nvPr/>
        </p:nvGrpSpPr>
        <p:grpSpPr bwMode="auto">
          <a:xfrm>
            <a:off x="323850" y="1989138"/>
            <a:ext cx="8820150" cy="4862512"/>
            <a:chOff x="384" y="1344"/>
            <a:chExt cx="5376" cy="2974"/>
          </a:xfrm>
        </p:grpSpPr>
        <p:sp>
          <p:nvSpPr>
            <p:cNvPr id="13317" name="Line 5"/>
            <p:cNvSpPr>
              <a:spLocks noChangeShapeType="1"/>
            </p:cNvSpPr>
            <p:nvPr/>
          </p:nvSpPr>
          <p:spPr bwMode="auto">
            <a:xfrm>
              <a:off x="864" y="1968"/>
              <a:ext cx="1200" cy="480"/>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318" name="Line 6"/>
            <p:cNvSpPr>
              <a:spLocks noChangeShapeType="1"/>
            </p:cNvSpPr>
            <p:nvPr/>
          </p:nvSpPr>
          <p:spPr bwMode="auto">
            <a:xfrm>
              <a:off x="2256" y="2544"/>
              <a:ext cx="2304" cy="672"/>
            </a:xfrm>
            <a:prstGeom prst="line">
              <a:avLst/>
            </a:prstGeom>
            <a:noFill/>
            <a:ln w="571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319" name="Line 7"/>
            <p:cNvSpPr>
              <a:spLocks noChangeShapeType="1"/>
            </p:cNvSpPr>
            <p:nvPr/>
          </p:nvSpPr>
          <p:spPr bwMode="auto">
            <a:xfrm flipH="1">
              <a:off x="2016" y="1920"/>
              <a:ext cx="768" cy="1392"/>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320" name="Line 8"/>
            <p:cNvSpPr>
              <a:spLocks noChangeShapeType="1"/>
            </p:cNvSpPr>
            <p:nvPr/>
          </p:nvSpPr>
          <p:spPr bwMode="auto">
            <a:xfrm flipV="1">
              <a:off x="3312" y="1344"/>
              <a:ext cx="288" cy="1872"/>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321" name="Text Box 9"/>
            <p:cNvSpPr txBox="1">
              <a:spLocks noChangeArrowheads="1"/>
            </p:cNvSpPr>
            <p:nvPr/>
          </p:nvSpPr>
          <p:spPr bwMode="auto">
            <a:xfrm rot="507674">
              <a:off x="575" y="1583"/>
              <a:ext cx="1488"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Fronalpstrasse</a:t>
              </a:r>
              <a:endParaRPr lang="de-DE" altLang="de-DE" sz="2400" b="0">
                <a:effectLst/>
              </a:endParaRPr>
            </a:p>
          </p:txBody>
        </p:sp>
        <p:sp>
          <p:nvSpPr>
            <p:cNvPr id="13322" name="Text Box 10"/>
            <p:cNvSpPr txBox="1">
              <a:spLocks noChangeArrowheads="1"/>
            </p:cNvSpPr>
            <p:nvPr/>
          </p:nvSpPr>
          <p:spPr bwMode="auto">
            <a:xfrm rot="507674">
              <a:off x="4271" y="2111"/>
              <a:ext cx="1487"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Fronalpstrasse</a:t>
              </a:r>
              <a:endParaRPr lang="de-DE" altLang="de-DE" sz="2400" b="0">
                <a:effectLst/>
              </a:endParaRPr>
            </a:p>
          </p:txBody>
        </p:sp>
        <p:sp>
          <p:nvSpPr>
            <p:cNvPr id="13323" name="Text Box 11"/>
            <p:cNvSpPr txBox="1">
              <a:spLocks noChangeArrowheads="1"/>
            </p:cNvSpPr>
            <p:nvPr/>
          </p:nvSpPr>
          <p:spPr bwMode="auto">
            <a:xfrm rot="-3219752">
              <a:off x="691" y="3482"/>
              <a:ext cx="139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Salachstrasse</a:t>
              </a:r>
              <a:endParaRPr lang="de-DE" altLang="de-DE" sz="2400" b="0">
                <a:effectLst/>
              </a:endParaRPr>
            </a:p>
          </p:txBody>
        </p:sp>
        <p:sp>
          <p:nvSpPr>
            <p:cNvPr id="13324" name="Arc 12"/>
            <p:cNvSpPr>
              <a:spLocks/>
            </p:cNvSpPr>
            <p:nvPr/>
          </p:nvSpPr>
          <p:spPr bwMode="auto">
            <a:xfrm flipV="1">
              <a:off x="2208" y="1728"/>
              <a:ext cx="1248"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3300"/>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325" name="Line 13"/>
            <p:cNvSpPr>
              <a:spLocks noChangeShapeType="1"/>
            </p:cNvSpPr>
            <p:nvPr/>
          </p:nvSpPr>
          <p:spPr bwMode="auto">
            <a:xfrm>
              <a:off x="1248" y="1968"/>
              <a:ext cx="864" cy="19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326" name="Line 14"/>
            <p:cNvSpPr>
              <a:spLocks noChangeShapeType="1"/>
            </p:cNvSpPr>
            <p:nvPr/>
          </p:nvSpPr>
          <p:spPr bwMode="auto">
            <a:xfrm>
              <a:off x="4704" y="3264"/>
              <a:ext cx="1056" cy="240"/>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327" name="AutoShape 15"/>
            <p:cNvSpPr>
              <a:spLocks noChangeArrowheads="1"/>
            </p:cNvSpPr>
            <p:nvPr/>
          </p:nvSpPr>
          <p:spPr bwMode="auto">
            <a:xfrm>
              <a:off x="384" y="1776"/>
              <a:ext cx="768" cy="720"/>
            </a:xfrm>
            <a:prstGeom prst="octagon">
              <a:avLst>
                <a:gd name="adj" fmla="val 29287"/>
              </a:avLst>
            </a:prstGeom>
            <a:solidFill>
              <a:srgbClr val="FF33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328" name="Text Box 16"/>
            <p:cNvSpPr txBox="1">
              <a:spLocks noChangeArrowheads="1"/>
            </p:cNvSpPr>
            <p:nvPr/>
          </p:nvSpPr>
          <p:spPr bwMode="auto">
            <a:xfrm rot="5355302">
              <a:off x="461" y="1996"/>
              <a:ext cx="62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chemeClr val="bg1"/>
                  </a:solidFill>
                  <a:effectLst>
                    <a:outerShdw blurRad="38100" dist="38100" dir="2700000" algn="tl">
                      <a:srgbClr val="C0C0C0"/>
                    </a:outerShdw>
                  </a:effectLst>
                </a:rPr>
                <a:t>STOP</a:t>
              </a:r>
              <a:endParaRPr lang="de-DE" altLang="de-DE" sz="2400" b="0">
                <a:effectLst/>
              </a:endParaRPr>
            </a:p>
          </p:txBody>
        </p:sp>
        <p:sp>
          <p:nvSpPr>
            <p:cNvPr id="13330" name="Line 18"/>
            <p:cNvSpPr>
              <a:spLocks noChangeShapeType="1"/>
            </p:cNvSpPr>
            <p:nvPr/>
          </p:nvSpPr>
          <p:spPr bwMode="auto">
            <a:xfrm>
              <a:off x="1392" y="2256"/>
              <a:ext cx="336" cy="336"/>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6">
                                            <p:bg/>
                                          </p:spTgt>
                                        </p:tgtEl>
                                        <p:attrNameLst>
                                          <p:attrName>style.visibility</p:attrName>
                                        </p:attrNameLst>
                                      </p:cBhvr>
                                      <p:to>
                                        <p:strVal val="visible"/>
                                      </p:to>
                                    </p:set>
                                    <p:animEffect transition="in" filter="wipe(up)">
                                      <p:cBhvr>
                                        <p:cTn id="7" dur="500"/>
                                        <p:tgtEl>
                                          <p:spTgt spid="13316">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316">
                                            <p:txEl>
                                              <p:pRg st="0" end="0"/>
                                            </p:txEl>
                                          </p:spTgt>
                                        </p:tgtEl>
                                        <p:attrNameLst>
                                          <p:attrName>style.visibility</p:attrName>
                                        </p:attrNameLst>
                                      </p:cBhvr>
                                      <p:to>
                                        <p:strVal val="visible"/>
                                      </p:to>
                                    </p:set>
                                    <p:animEffect transition="in" filter="wipe(up)">
                                      <p:cBhvr>
                                        <p:cTn id="12" dur="500"/>
                                        <p:tgtEl>
                                          <p:spTgt spid="133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DSC00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Text Box 2"/>
          <p:cNvSpPr txBox="1">
            <a:spLocks noChangeArrowheads="1"/>
          </p:cNvSpPr>
          <p:nvPr/>
        </p:nvSpPr>
        <p:spPr bwMode="auto">
          <a:xfrm>
            <a:off x="0" y="765175"/>
            <a:ext cx="5148263" cy="1220788"/>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0000"/>
                </a:solidFill>
                <a:effectLst/>
              </a:rPr>
              <a:t>Rechtsabbiegen mit Trottoirüberfahrt</a:t>
            </a:r>
            <a:r>
              <a:rPr lang="de-DE" altLang="de-DE" sz="2800">
                <a:effectLst/>
              </a:rPr>
              <a:t/>
            </a:r>
            <a:br>
              <a:rPr lang="de-DE" altLang="de-DE" sz="2800">
                <a:effectLst/>
              </a:rPr>
            </a:br>
            <a:r>
              <a:rPr lang="de-DE" altLang="de-DE" sz="1800">
                <a:effectLst/>
              </a:rPr>
              <a:t>Blickkontakt / Zeichengabe / Vortritt !</a:t>
            </a:r>
          </a:p>
        </p:txBody>
      </p:sp>
      <p:sp>
        <p:nvSpPr>
          <p:cNvPr id="14339" name="Rectangle 3"/>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Posten </a:t>
            </a:r>
            <a:r>
              <a:rPr lang="de-DE" altLang="de-DE" dirty="0" smtClean="0">
                <a:solidFill>
                  <a:schemeClr val="tx1"/>
                </a:solidFill>
                <a:effectLst>
                  <a:outerShdw blurRad="38100" dist="38100" dir="2700000" algn="tl">
                    <a:srgbClr val="FFFFFF"/>
                  </a:outerShdw>
                </a:effectLst>
              </a:rPr>
              <a:t>5</a:t>
            </a:r>
            <a:endParaRPr lang="de-DE" altLang="de-DE" dirty="0">
              <a:solidFill>
                <a:schemeClr val="tx1"/>
              </a:solidFill>
              <a:effectLst>
                <a:outerShdw blurRad="38100" dist="38100" dir="2700000" algn="tl">
                  <a:srgbClr val="FFFFFF"/>
                </a:outerShdw>
              </a:effectLst>
            </a:endParaRPr>
          </a:p>
        </p:txBody>
      </p:sp>
      <p:grpSp>
        <p:nvGrpSpPr>
          <p:cNvPr id="14349" name="Group 13"/>
          <p:cNvGrpSpPr>
            <a:grpSpLocks/>
          </p:cNvGrpSpPr>
          <p:nvPr/>
        </p:nvGrpSpPr>
        <p:grpSpPr bwMode="auto">
          <a:xfrm>
            <a:off x="4211638" y="2781300"/>
            <a:ext cx="2089150" cy="3619500"/>
            <a:chOff x="3072" y="2304"/>
            <a:chExt cx="720" cy="1728"/>
          </a:xfrm>
        </p:grpSpPr>
        <p:sp>
          <p:nvSpPr>
            <p:cNvPr id="14341" name="Line 5"/>
            <p:cNvSpPr>
              <a:spLocks noChangeShapeType="1"/>
            </p:cNvSpPr>
            <p:nvPr/>
          </p:nvSpPr>
          <p:spPr bwMode="auto">
            <a:xfrm flipV="1">
              <a:off x="3072" y="2880"/>
              <a:ext cx="288" cy="1152"/>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4342" name="Arc 6"/>
            <p:cNvSpPr>
              <a:spLocks/>
            </p:cNvSpPr>
            <p:nvPr/>
          </p:nvSpPr>
          <p:spPr bwMode="auto">
            <a:xfrm flipH="1">
              <a:off x="3360" y="2304"/>
              <a:ext cx="432"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66FF33"/>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4343" name="AutoShape 7"/>
            <p:cNvSpPr>
              <a:spLocks noChangeArrowheads="1"/>
            </p:cNvSpPr>
            <p:nvPr/>
          </p:nvSpPr>
          <p:spPr bwMode="auto">
            <a:xfrm rot="-9278270">
              <a:off x="3264" y="2400"/>
              <a:ext cx="384" cy="528"/>
            </a:xfrm>
            <a:prstGeom prst="triangle">
              <a:avLst>
                <a:gd name="adj" fmla="val 50000"/>
              </a:avLst>
            </a:prstGeom>
            <a:solidFill>
              <a:schemeClr val="bg1"/>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14344" name="Text Box 8"/>
          <p:cNvSpPr txBox="1">
            <a:spLocks noChangeArrowheads="1"/>
          </p:cNvSpPr>
          <p:nvPr/>
        </p:nvSpPr>
        <p:spPr bwMode="auto">
          <a:xfrm>
            <a:off x="2411413" y="3352800"/>
            <a:ext cx="2160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Fussgänger</a:t>
            </a:r>
            <a:endParaRPr lang="de-DE" altLang="de-DE" sz="2400" b="0">
              <a:solidFill>
                <a:srgbClr val="FFFF00"/>
              </a:solidFill>
              <a:effectLst/>
            </a:endParaRPr>
          </a:p>
        </p:txBody>
      </p:sp>
      <p:sp>
        <p:nvSpPr>
          <p:cNvPr id="14345" name="Text Box 9"/>
          <p:cNvSpPr txBox="1">
            <a:spLocks noChangeArrowheads="1"/>
          </p:cNvSpPr>
          <p:nvPr/>
        </p:nvSpPr>
        <p:spPr bwMode="auto">
          <a:xfrm>
            <a:off x="6948488" y="908050"/>
            <a:ext cx="1906587" cy="8223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3300"/>
                </a:solidFill>
                <a:effectLst>
                  <a:outerShdw blurRad="38100" dist="38100" dir="2700000" algn="tl">
                    <a:srgbClr val="000000"/>
                  </a:outerShdw>
                </a:effectLst>
              </a:rPr>
              <a:t>Spiegel beachten !</a:t>
            </a:r>
            <a:endParaRPr lang="de-DE" altLang="de-DE" sz="2400" b="0">
              <a:effectLst/>
            </a:endParaRPr>
          </a:p>
        </p:txBody>
      </p:sp>
      <p:sp>
        <p:nvSpPr>
          <p:cNvPr id="14346" name="Line 10"/>
          <p:cNvSpPr>
            <a:spLocks noChangeShapeType="1"/>
          </p:cNvSpPr>
          <p:nvPr/>
        </p:nvSpPr>
        <p:spPr bwMode="auto">
          <a:xfrm flipH="1" flipV="1">
            <a:off x="5508625" y="1196975"/>
            <a:ext cx="1439863" cy="144463"/>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4347" name="Rectangle 11"/>
          <p:cNvSpPr>
            <a:spLocks noChangeArrowheads="1"/>
          </p:cNvSpPr>
          <p:nvPr/>
        </p:nvSpPr>
        <p:spPr bwMode="auto">
          <a:xfrm>
            <a:off x="0" y="5599113"/>
            <a:ext cx="3886200" cy="1258887"/>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e-DE" altLang="de-DE" sz="1400">
                <a:effectLst/>
              </a:rPr>
              <a:t>Pass uf:  ( Fussgänger &amp; Strasse)</a:t>
            </a:r>
          </a:p>
          <a:p>
            <a:pPr eaLnBrk="0" hangingPunct="0">
              <a:spcBef>
                <a:spcPct val="50000"/>
              </a:spcBef>
            </a:pPr>
            <a:r>
              <a:rPr lang="de-DE" altLang="de-DE" sz="1400" b="0">
                <a:effectLst/>
              </a:rPr>
              <a:t>Wenn du über ein Trottoir in eine andere Strasse einfährst, so hast du gegenüber den Trottoirbenützern und dem Fahrverkehr auf der Strasse keinen Vortritt.</a:t>
            </a:r>
          </a:p>
        </p:txBody>
      </p:sp>
      <p:sp>
        <p:nvSpPr>
          <p:cNvPr id="14366" name="Text Box 30"/>
          <p:cNvSpPr txBox="1">
            <a:spLocks noChangeArrowheads="1"/>
          </p:cNvSpPr>
          <p:nvPr/>
        </p:nvSpPr>
        <p:spPr bwMode="auto">
          <a:xfrm>
            <a:off x="2411413" y="2349500"/>
            <a:ext cx="3059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FFFF00"/>
                </a:solidFill>
                <a:effectLst>
                  <a:outerShdw blurRad="38100" dist="38100" dir="2700000" algn="tl">
                    <a:srgbClr val="C0C0C0"/>
                  </a:outerShdw>
                </a:effectLst>
              </a:rPr>
              <a:t>Landsgemeindestrasse</a:t>
            </a:r>
            <a:endParaRPr lang="de-DE" altLang="de-DE" sz="1600" b="0">
              <a:effectLst/>
            </a:endParaRPr>
          </a:p>
        </p:txBody>
      </p:sp>
      <p:sp>
        <p:nvSpPr>
          <p:cNvPr id="14367" name="Text Box 31"/>
          <p:cNvSpPr txBox="1">
            <a:spLocks noChangeArrowheads="1"/>
          </p:cNvSpPr>
          <p:nvPr/>
        </p:nvSpPr>
        <p:spPr bwMode="auto">
          <a:xfrm rot="-3934801">
            <a:off x="3144838" y="4208463"/>
            <a:ext cx="2259012"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000">
                <a:solidFill>
                  <a:srgbClr val="FFFF00"/>
                </a:solidFill>
                <a:effectLst>
                  <a:outerShdw blurRad="38100" dist="38100" dir="2700000" algn="tl">
                    <a:srgbClr val="C0C0C0"/>
                  </a:outerShdw>
                </a:effectLst>
              </a:rPr>
              <a:t>Fronalpstrasse</a:t>
            </a:r>
            <a:endParaRPr lang="de-DE" altLang="de-DE" sz="2000" b="0">
              <a:effectLst/>
            </a:endParaRPr>
          </a:p>
          <a:p>
            <a:pPr algn="l" eaLnBrk="0" hangingPunct="0">
              <a:spcBef>
                <a:spcPct val="50000"/>
              </a:spcBef>
            </a:pPr>
            <a:endParaRPr lang="de-DE" altLang="de-DE" sz="700" b="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iterate type="wd">
                                    <p:tmPct val="100000"/>
                                  </p:iterate>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300" fill="hold"/>
                                        <p:tgtEl>
                                          <p:spTgt spid="14338"/>
                                        </p:tgtEl>
                                        <p:attrNameLst>
                                          <p:attrName>ppt_x</p:attrName>
                                        </p:attrNameLst>
                                      </p:cBhvr>
                                      <p:tavLst>
                                        <p:tav tm="0">
                                          <p:val>
                                            <p:strVal val="1+#ppt_w/2"/>
                                          </p:val>
                                        </p:tav>
                                        <p:tav tm="100000">
                                          <p:val>
                                            <p:strVal val="#ppt_x"/>
                                          </p:val>
                                        </p:tav>
                                      </p:tavLst>
                                    </p:anim>
                                    <p:anim calcmode="lin" valueType="num">
                                      <p:cBhvr additive="base">
                                        <p:cTn id="8" dur="3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4347">
                                            <p:bg/>
                                          </p:spTgt>
                                        </p:tgtEl>
                                        <p:attrNameLst>
                                          <p:attrName>style.visibility</p:attrName>
                                        </p:attrNameLst>
                                      </p:cBhvr>
                                      <p:to>
                                        <p:strVal val="visible"/>
                                      </p:to>
                                    </p:set>
                                    <p:anim calcmode="lin" valueType="num">
                                      <p:cBhvr additive="base">
                                        <p:cTn id="13" dur="500" fill="hold"/>
                                        <p:tgtEl>
                                          <p:spTgt spid="14347">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347">
                                            <p:bg/>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4347">
                                            <p:txEl>
                                              <p:pRg st="0" end="0"/>
                                            </p:txEl>
                                          </p:spTgt>
                                        </p:tgtEl>
                                        <p:attrNameLst>
                                          <p:attrName>style.visibility</p:attrName>
                                        </p:attrNameLst>
                                      </p:cBhvr>
                                      <p:to>
                                        <p:strVal val="visible"/>
                                      </p:to>
                                    </p:set>
                                    <p:anim calcmode="lin" valueType="num">
                                      <p:cBhvr additive="base">
                                        <p:cTn id="19" dur="500" fill="hold"/>
                                        <p:tgtEl>
                                          <p:spTgt spid="1434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3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4347">
                                            <p:txEl>
                                              <p:pRg st="1" end="1"/>
                                            </p:txEl>
                                          </p:spTgt>
                                        </p:tgtEl>
                                        <p:attrNameLst>
                                          <p:attrName>style.visibility</p:attrName>
                                        </p:attrNameLst>
                                      </p:cBhvr>
                                      <p:to>
                                        <p:strVal val="visible"/>
                                      </p:to>
                                    </p:set>
                                    <p:anim calcmode="lin" valueType="num">
                                      <p:cBhvr additive="base">
                                        <p:cTn id="25" dur="500" fill="hold"/>
                                        <p:tgtEl>
                                          <p:spTgt spid="14347">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3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345">
                                            <p:bg/>
                                          </p:spTgt>
                                        </p:tgtEl>
                                        <p:attrNameLst>
                                          <p:attrName>style.visibility</p:attrName>
                                        </p:attrNameLst>
                                      </p:cBhvr>
                                      <p:to>
                                        <p:strVal val="visible"/>
                                      </p:to>
                                    </p:set>
                                    <p:anim calcmode="lin" valueType="num">
                                      <p:cBhvr additive="base">
                                        <p:cTn id="31" dur="75" fill="hold"/>
                                        <p:tgtEl>
                                          <p:spTgt spid="14345">
                                            <p:bg/>
                                          </p:spTgt>
                                        </p:tgtEl>
                                        <p:attrNameLst>
                                          <p:attrName>ppt_x</p:attrName>
                                        </p:attrNameLst>
                                      </p:cBhvr>
                                      <p:tavLst>
                                        <p:tav tm="0">
                                          <p:val>
                                            <p:strVal val="1+#ppt_w/2"/>
                                          </p:val>
                                        </p:tav>
                                        <p:tav tm="100000">
                                          <p:val>
                                            <p:strVal val="#ppt_x"/>
                                          </p:val>
                                        </p:tav>
                                      </p:tavLst>
                                    </p:anim>
                                    <p:anim calcmode="lin" valueType="num">
                                      <p:cBhvr additive="base">
                                        <p:cTn id="32" dur="75" fill="hold"/>
                                        <p:tgtEl>
                                          <p:spTgt spid="14345">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SCHREIBM.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iterate type="lt">
                                    <p:tmPct val="100000"/>
                                  </p:iterate>
                                  <p:childTnLst>
                                    <p:set>
                                      <p:cBhvr>
                                        <p:cTn id="36" dur="1" fill="hold">
                                          <p:stCondLst>
                                            <p:cond delay="0"/>
                                          </p:stCondLst>
                                        </p:cTn>
                                        <p:tgtEl>
                                          <p:spTgt spid="14345">
                                            <p:txEl>
                                              <p:pRg st="0" end="0"/>
                                            </p:txEl>
                                          </p:spTgt>
                                        </p:tgtEl>
                                        <p:attrNameLst>
                                          <p:attrName>style.visibility</p:attrName>
                                        </p:attrNameLst>
                                      </p:cBhvr>
                                      <p:to>
                                        <p:strVal val="visible"/>
                                      </p:to>
                                    </p:set>
                                    <p:anim calcmode="lin" valueType="num">
                                      <p:cBhvr additive="base">
                                        <p:cTn id="37" dur="75" fill="hold"/>
                                        <p:tgtEl>
                                          <p:spTgt spid="14345">
                                            <p:txEl>
                                              <p:pRg st="0" end="0"/>
                                            </p:txEl>
                                          </p:spTgt>
                                        </p:tgtEl>
                                        <p:attrNameLst>
                                          <p:attrName>ppt_x</p:attrName>
                                        </p:attrNameLst>
                                      </p:cBhvr>
                                      <p:tavLst>
                                        <p:tav tm="0">
                                          <p:val>
                                            <p:strVal val="1+#ppt_w/2"/>
                                          </p:val>
                                        </p:tav>
                                        <p:tav tm="100000">
                                          <p:val>
                                            <p:strVal val="#ppt_x"/>
                                          </p:val>
                                        </p:tav>
                                      </p:tavLst>
                                    </p:anim>
                                    <p:anim calcmode="lin" valueType="num">
                                      <p:cBhvr additive="base">
                                        <p:cTn id="38" dur="75" fill="hold"/>
                                        <p:tgtEl>
                                          <p:spTgt spid="1434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SCHREIBM.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346"/>
                                        </p:tgtEl>
                                        <p:attrNameLst>
                                          <p:attrName>style.visibility</p:attrName>
                                        </p:attrNameLst>
                                      </p:cBhvr>
                                      <p:to>
                                        <p:strVal val="visible"/>
                                      </p:to>
                                    </p:set>
                                    <p:animEffect transition="in" filter="dissolve">
                                      <p:cBhvr>
                                        <p:cTn id="43" dur="500"/>
                                        <p:tgtEl>
                                          <p:spTgt spid="1434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iterate type="lt">
                                    <p:tmPct val="100000"/>
                                  </p:iterate>
                                  <p:childTnLst>
                                    <p:set>
                                      <p:cBhvr>
                                        <p:cTn id="47" dur="1" fill="hold">
                                          <p:stCondLst>
                                            <p:cond delay="0"/>
                                          </p:stCondLst>
                                        </p:cTn>
                                        <p:tgtEl>
                                          <p:spTgt spid="14344"/>
                                        </p:tgtEl>
                                        <p:attrNameLst>
                                          <p:attrName>style.visibility</p:attrName>
                                        </p:attrNameLst>
                                      </p:cBhvr>
                                      <p:to>
                                        <p:strVal val="visible"/>
                                      </p:to>
                                    </p:set>
                                    <p:anim calcmode="lin" valueType="num">
                                      <p:cBhvr additive="base">
                                        <p:cTn id="48" dur="75" fill="hold"/>
                                        <p:tgtEl>
                                          <p:spTgt spid="14344"/>
                                        </p:tgtEl>
                                        <p:attrNameLst>
                                          <p:attrName>ppt_x</p:attrName>
                                        </p:attrNameLst>
                                      </p:cBhvr>
                                      <p:tavLst>
                                        <p:tav tm="0">
                                          <p:val>
                                            <p:strVal val="1+#ppt_w/2"/>
                                          </p:val>
                                        </p:tav>
                                        <p:tav tm="100000">
                                          <p:val>
                                            <p:strVal val="#ppt_x"/>
                                          </p:val>
                                        </p:tav>
                                      </p:tavLst>
                                    </p:anim>
                                    <p:anim calcmode="lin" valueType="num">
                                      <p:cBhvr additive="base">
                                        <p:cTn id="49" dur="75" fill="hold"/>
                                        <p:tgtEl>
                                          <p:spTgt spid="143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SCHREIB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autoUpdateAnimBg="0"/>
      <p:bldP spid="14344" grpId="0" autoUpdateAnimBg="0"/>
      <p:bldP spid="14345" grpId="0" build="p" animBg="1" autoUpdateAnimBg="0"/>
      <p:bldP spid="14346" grpId="0" animBg="1"/>
      <p:bldP spid="14347" grpId="0" build="p"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SC00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3"/>
          <p:cNvSpPr>
            <a:spLocks noChangeArrowheads="1"/>
          </p:cNvSpPr>
          <p:nvPr/>
        </p:nvSpPr>
        <p:spPr bwMode="auto">
          <a:xfrm>
            <a:off x="0" y="0"/>
            <a:ext cx="9144000" cy="8382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Posten </a:t>
            </a:r>
            <a:r>
              <a:rPr lang="de-DE" altLang="de-DE" dirty="0" smtClean="0">
                <a:solidFill>
                  <a:schemeClr val="tx1"/>
                </a:solidFill>
                <a:effectLst>
                  <a:outerShdw blurRad="38100" dist="38100" dir="2700000" algn="tl">
                    <a:srgbClr val="FFFFFF"/>
                  </a:outerShdw>
                </a:effectLst>
              </a:rPr>
              <a:t>5 </a:t>
            </a:r>
            <a:r>
              <a:rPr lang="de-DE" altLang="de-DE" dirty="0">
                <a:solidFill>
                  <a:schemeClr val="tx1"/>
                </a:solidFill>
                <a:effectLst>
                  <a:outerShdw blurRad="38100" dist="38100" dir="2700000" algn="tl">
                    <a:srgbClr val="FFFFFF"/>
                  </a:outerShdw>
                </a:effectLst>
              </a:rPr>
              <a:t>A</a:t>
            </a:r>
          </a:p>
        </p:txBody>
      </p:sp>
      <p:sp>
        <p:nvSpPr>
          <p:cNvPr id="15364" name="Text Box 4"/>
          <p:cNvSpPr txBox="1">
            <a:spLocks noChangeArrowheads="1"/>
          </p:cNvSpPr>
          <p:nvPr/>
        </p:nvSpPr>
        <p:spPr bwMode="auto">
          <a:xfrm>
            <a:off x="0" y="836613"/>
            <a:ext cx="9144000" cy="793750"/>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0000"/>
                </a:solidFill>
                <a:effectLst/>
              </a:rPr>
              <a:t>Rechtsabbiegen mit Trottoirüberfahrt</a:t>
            </a:r>
            <a:br>
              <a:rPr lang="de-DE" altLang="de-DE" sz="2800">
                <a:solidFill>
                  <a:srgbClr val="FF0000"/>
                </a:solidFill>
                <a:effectLst/>
              </a:rPr>
            </a:br>
            <a:r>
              <a:rPr lang="de-DE" altLang="de-DE" sz="1800">
                <a:effectLst/>
              </a:rPr>
              <a:t>Blickkontakt / Zeichengabe / Vortritt !</a:t>
            </a:r>
          </a:p>
        </p:txBody>
      </p:sp>
      <p:sp>
        <p:nvSpPr>
          <p:cNvPr id="15365" name="Text Box 5"/>
          <p:cNvSpPr txBox="1">
            <a:spLocks noChangeArrowheads="1"/>
          </p:cNvSpPr>
          <p:nvPr/>
        </p:nvSpPr>
        <p:spPr bwMode="auto">
          <a:xfrm rot="-1358513">
            <a:off x="-57150" y="4665663"/>
            <a:ext cx="225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Fussgänger</a:t>
            </a:r>
            <a:endParaRPr lang="de-DE" altLang="de-DE" sz="2400" b="0">
              <a:solidFill>
                <a:srgbClr val="FFFF00"/>
              </a:solidFill>
              <a:effectLst/>
            </a:endParaRPr>
          </a:p>
        </p:txBody>
      </p:sp>
      <p:sp>
        <p:nvSpPr>
          <p:cNvPr id="15366" name="Text Box 6"/>
          <p:cNvSpPr txBox="1">
            <a:spLocks noChangeArrowheads="1"/>
          </p:cNvSpPr>
          <p:nvPr/>
        </p:nvSpPr>
        <p:spPr bwMode="auto">
          <a:xfrm rot="-1469308">
            <a:off x="3808413" y="2987675"/>
            <a:ext cx="2116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Fussgänger</a:t>
            </a:r>
            <a:endParaRPr lang="de-DE" altLang="de-DE" sz="2400" b="0">
              <a:solidFill>
                <a:srgbClr val="FFFF00"/>
              </a:solidFill>
              <a:effectLst/>
            </a:endParaRPr>
          </a:p>
        </p:txBody>
      </p:sp>
      <p:sp>
        <p:nvSpPr>
          <p:cNvPr id="15367" name="Arc 7"/>
          <p:cNvSpPr>
            <a:spLocks/>
          </p:cNvSpPr>
          <p:nvPr/>
        </p:nvSpPr>
        <p:spPr bwMode="auto">
          <a:xfrm>
            <a:off x="2051050" y="3933825"/>
            <a:ext cx="979488" cy="7778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66FF33"/>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5368" name="Line 8"/>
          <p:cNvSpPr>
            <a:spLocks noChangeShapeType="1"/>
          </p:cNvSpPr>
          <p:nvPr/>
        </p:nvSpPr>
        <p:spPr bwMode="auto">
          <a:xfrm flipV="1">
            <a:off x="0" y="4854575"/>
            <a:ext cx="2859088" cy="1555750"/>
          </a:xfrm>
          <a:prstGeom prst="line">
            <a:avLst/>
          </a:prstGeom>
          <a:noFill/>
          <a:ln w="76200">
            <a:solidFill>
              <a:srgbClr val="66FF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5371" name="AutoShape 11"/>
          <p:cNvSpPr>
            <a:spLocks noChangeArrowheads="1"/>
          </p:cNvSpPr>
          <p:nvPr/>
        </p:nvSpPr>
        <p:spPr bwMode="auto">
          <a:xfrm rot="-4853221">
            <a:off x="1757363" y="3651250"/>
            <a:ext cx="604837" cy="735013"/>
          </a:xfrm>
          <a:prstGeom prst="triangle">
            <a:avLst>
              <a:gd name="adj" fmla="val 50000"/>
            </a:avLst>
          </a:prstGeom>
          <a:solidFill>
            <a:schemeClr val="bg1"/>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5373" name="Text Box 13"/>
          <p:cNvSpPr txBox="1">
            <a:spLocks noChangeArrowheads="1"/>
          </p:cNvSpPr>
          <p:nvPr/>
        </p:nvSpPr>
        <p:spPr bwMode="auto">
          <a:xfrm>
            <a:off x="6291263" y="2781300"/>
            <a:ext cx="310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66FFFF"/>
                </a:solidFill>
                <a:effectLst>
                  <a:outerShdw blurRad="38100" dist="38100" dir="2700000" algn="tl">
                    <a:srgbClr val="C0C0C0"/>
                  </a:outerShdw>
                </a:effectLst>
              </a:rPr>
              <a:t>Spiegel beachten</a:t>
            </a:r>
            <a:endParaRPr lang="de-DE" altLang="de-DE" sz="2400" b="0">
              <a:solidFill>
                <a:srgbClr val="66FFFF"/>
              </a:solidFill>
              <a:effectLst/>
            </a:endParaRPr>
          </a:p>
        </p:txBody>
      </p:sp>
      <p:sp>
        <p:nvSpPr>
          <p:cNvPr id="15374" name="Line 14"/>
          <p:cNvSpPr>
            <a:spLocks noChangeShapeType="1"/>
          </p:cNvSpPr>
          <p:nvPr/>
        </p:nvSpPr>
        <p:spPr bwMode="auto">
          <a:xfrm flipV="1">
            <a:off x="6781800" y="2286000"/>
            <a:ext cx="685800" cy="609600"/>
          </a:xfrm>
          <a:prstGeom prst="line">
            <a:avLst/>
          </a:prstGeom>
          <a:noFill/>
          <a:ln w="38100">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5376" name="Text Box 16"/>
          <p:cNvSpPr txBox="1">
            <a:spLocks noChangeArrowheads="1"/>
          </p:cNvSpPr>
          <p:nvPr/>
        </p:nvSpPr>
        <p:spPr bwMode="auto">
          <a:xfrm rot="-3264554">
            <a:off x="3812381" y="4775994"/>
            <a:ext cx="3059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000">
                <a:solidFill>
                  <a:srgbClr val="FFFF00"/>
                </a:solidFill>
                <a:effectLst>
                  <a:outerShdw blurRad="38100" dist="38100" dir="2700000" algn="tl">
                    <a:srgbClr val="C0C0C0"/>
                  </a:outerShdw>
                </a:effectLst>
              </a:rPr>
              <a:t>Landsgemeindestrasse</a:t>
            </a:r>
            <a:endParaRPr lang="de-DE" altLang="de-DE" sz="2000" b="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5364">
                                            <p:bg/>
                                          </p:spTgt>
                                        </p:tgtEl>
                                        <p:attrNameLst>
                                          <p:attrName>style.visibility</p:attrName>
                                        </p:attrNameLst>
                                      </p:cBhvr>
                                      <p:to>
                                        <p:strVal val="visible"/>
                                      </p:to>
                                    </p:set>
                                    <p:anim calcmode="lin" valueType="num">
                                      <p:cBhvr additive="base">
                                        <p:cTn id="7" dur="500" fill="hold"/>
                                        <p:tgtEl>
                                          <p:spTgt spid="1536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4">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5364">
                                            <p:txEl>
                                              <p:pRg st="0" end="0"/>
                                            </p:txEl>
                                          </p:spTgt>
                                        </p:tgtEl>
                                        <p:attrNameLst>
                                          <p:attrName>style.visibility</p:attrName>
                                        </p:attrNameLst>
                                      </p:cBhvr>
                                      <p:to>
                                        <p:strVal val="visible"/>
                                      </p:to>
                                    </p:set>
                                    <p:anim calcmode="lin" valueType="num">
                                      <p:cBhvr additive="base">
                                        <p:cTn id="13" dur="500" fill="hold"/>
                                        <p:tgtEl>
                                          <p:spTgt spid="1536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374"/>
                                        </p:tgtEl>
                                        <p:attrNameLst>
                                          <p:attrName>style.visibility</p:attrName>
                                        </p:attrNameLst>
                                      </p:cBhvr>
                                      <p:to>
                                        <p:strVal val="visible"/>
                                      </p:to>
                                    </p:set>
                                    <p:animEffect transition="in" filter="dissolve">
                                      <p:cBhvr>
                                        <p:cTn id="19" dur="500"/>
                                        <p:tgtEl>
                                          <p:spTgt spid="15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animBg="1" autoUpdateAnimBg="0"/>
      <p:bldP spid="153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2132856"/>
            <a:ext cx="7772400" cy="1470025"/>
          </a:xfrm>
        </p:spPr>
        <p:txBody>
          <a:bodyPr/>
          <a:lstStyle/>
          <a:p>
            <a:r>
              <a:rPr lang="de-CH" dirty="0" smtClean="0"/>
              <a:t>Die Manöver beim Radfahren</a:t>
            </a:r>
            <a:endParaRPr lang="de-CH" dirty="0"/>
          </a:p>
        </p:txBody>
      </p:sp>
    </p:spTree>
    <p:extLst>
      <p:ext uri="{BB962C8B-B14F-4D97-AF65-F5344CB8AC3E}">
        <p14:creationId xmlns:p14="http://schemas.microsoft.com/office/powerpoint/2010/main" val="2517734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1" y="17241"/>
            <a:ext cx="9121012" cy="684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Rectangle 2"/>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Posten </a:t>
            </a:r>
            <a:r>
              <a:rPr lang="de-DE" altLang="de-DE" dirty="0" smtClean="0">
                <a:solidFill>
                  <a:schemeClr val="tx1"/>
                </a:solidFill>
                <a:effectLst>
                  <a:outerShdw blurRad="38100" dist="38100" dir="2700000" algn="tl">
                    <a:srgbClr val="FFFFFF"/>
                  </a:outerShdw>
                </a:effectLst>
              </a:rPr>
              <a:t>6</a:t>
            </a:r>
            <a:endParaRPr lang="de-DE" altLang="de-DE" dirty="0">
              <a:solidFill>
                <a:schemeClr val="tx1"/>
              </a:solidFill>
              <a:effectLst>
                <a:outerShdw blurRad="38100" dist="38100" dir="2700000" algn="tl">
                  <a:srgbClr val="FFFFFF"/>
                </a:outerShdw>
              </a:effectLst>
            </a:endParaRPr>
          </a:p>
        </p:txBody>
      </p:sp>
      <p:sp>
        <p:nvSpPr>
          <p:cNvPr id="16387" name="Text Box 3"/>
          <p:cNvSpPr txBox="1">
            <a:spLocks noChangeArrowheads="1"/>
          </p:cNvSpPr>
          <p:nvPr/>
        </p:nvSpPr>
        <p:spPr bwMode="auto">
          <a:xfrm>
            <a:off x="0" y="765175"/>
            <a:ext cx="9144000" cy="793750"/>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0000"/>
                </a:solidFill>
                <a:effectLst/>
              </a:rPr>
              <a:t>Verhalten bei einem Hindernis</a:t>
            </a:r>
            <a:br>
              <a:rPr lang="de-DE" altLang="de-DE" sz="2800">
                <a:solidFill>
                  <a:srgbClr val="FF0000"/>
                </a:solidFill>
                <a:effectLst/>
              </a:rPr>
            </a:br>
            <a:r>
              <a:rPr lang="de-DE" altLang="de-DE" sz="1800">
                <a:effectLst/>
              </a:rPr>
              <a:t>Blick zurück / Zeichengabe / Einspuren / Vortritt (Gegenverkehr) !</a:t>
            </a:r>
          </a:p>
        </p:txBody>
      </p:sp>
      <p:sp>
        <p:nvSpPr>
          <p:cNvPr id="16389" name="Line 5"/>
          <p:cNvSpPr>
            <a:spLocks noChangeShapeType="1"/>
          </p:cNvSpPr>
          <p:nvPr/>
        </p:nvSpPr>
        <p:spPr bwMode="auto">
          <a:xfrm flipH="1" flipV="1">
            <a:off x="5716271" y="5102685"/>
            <a:ext cx="171450" cy="1663700"/>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6390" name="Line 6"/>
          <p:cNvSpPr>
            <a:spLocks noChangeShapeType="1"/>
          </p:cNvSpPr>
          <p:nvPr/>
        </p:nvSpPr>
        <p:spPr bwMode="auto">
          <a:xfrm flipH="1" flipV="1">
            <a:off x="4972049" y="4764906"/>
            <a:ext cx="744221" cy="392286"/>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6391" name="AutoShape 7"/>
          <p:cNvSpPr>
            <a:spLocks noChangeArrowheads="1"/>
          </p:cNvSpPr>
          <p:nvPr/>
        </p:nvSpPr>
        <p:spPr bwMode="auto">
          <a:xfrm rot="10800000">
            <a:off x="5240037" y="4845596"/>
            <a:ext cx="400483" cy="355151"/>
          </a:xfrm>
          <a:prstGeom prst="triangle">
            <a:avLst>
              <a:gd name="adj" fmla="val 50000"/>
            </a:avLst>
          </a:prstGeom>
          <a:solidFill>
            <a:schemeClr val="bg1"/>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6393" name="Line 9"/>
          <p:cNvSpPr>
            <a:spLocks noChangeShapeType="1"/>
          </p:cNvSpPr>
          <p:nvPr/>
        </p:nvSpPr>
        <p:spPr bwMode="auto">
          <a:xfrm flipV="1">
            <a:off x="4858321" y="3837781"/>
            <a:ext cx="113730" cy="831850"/>
          </a:xfrm>
          <a:prstGeom prst="line">
            <a:avLst/>
          </a:prstGeom>
          <a:noFill/>
          <a:ln w="7620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6394" name="Line 10"/>
          <p:cNvSpPr>
            <a:spLocks noChangeShapeType="1"/>
          </p:cNvSpPr>
          <p:nvPr/>
        </p:nvSpPr>
        <p:spPr bwMode="auto">
          <a:xfrm flipV="1">
            <a:off x="4972049" y="3629819"/>
            <a:ext cx="773113" cy="207962"/>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6401" name="Text Box 17"/>
          <p:cNvSpPr txBox="1">
            <a:spLocks noChangeArrowheads="1"/>
          </p:cNvSpPr>
          <p:nvPr/>
        </p:nvSpPr>
        <p:spPr bwMode="auto">
          <a:xfrm rot="20597372">
            <a:off x="1148557" y="4685128"/>
            <a:ext cx="3059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000" dirty="0" err="1" smtClean="0">
                <a:solidFill>
                  <a:srgbClr val="FFFF00"/>
                </a:solidFill>
                <a:effectLst>
                  <a:outerShdw blurRad="38100" dist="38100" dir="2700000" algn="tl">
                    <a:srgbClr val="C0C0C0"/>
                  </a:outerShdw>
                </a:effectLst>
              </a:rPr>
              <a:t>Aset</a:t>
            </a:r>
            <a:r>
              <a:rPr lang="de-DE" altLang="de-DE" sz="2000" dirty="0" err="1" smtClean="0">
                <a:solidFill>
                  <a:srgbClr val="FFFF00"/>
                </a:solidFill>
                <a:effectLst>
                  <a:outerShdw blurRad="38100" dist="38100" dir="2700000" algn="tl">
                    <a:srgbClr val="C0C0C0"/>
                  </a:outerShdw>
                </a:effectLst>
              </a:rPr>
              <a:t>strasse</a:t>
            </a:r>
            <a:endParaRPr lang="de-DE" altLang="de-DE" sz="2000" b="0" dirty="0">
              <a:effectLst/>
            </a:endParaRPr>
          </a:p>
        </p:txBody>
      </p:sp>
      <p:sp>
        <p:nvSpPr>
          <p:cNvPr id="15" name="Line 5"/>
          <p:cNvSpPr>
            <a:spLocks noChangeShapeType="1"/>
          </p:cNvSpPr>
          <p:nvPr/>
        </p:nvSpPr>
        <p:spPr bwMode="auto">
          <a:xfrm flipH="1" flipV="1">
            <a:off x="5697792" y="5102685"/>
            <a:ext cx="171450" cy="1663700"/>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6" name="Line 6"/>
          <p:cNvSpPr>
            <a:spLocks noChangeShapeType="1"/>
          </p:cNvSpPr>
          <p:nvPr/>
        </p:nvSpPr>
        <p:spPr bwMode="auto">
          <a:xfrm flipH="1" flipV="1">
            <a:off x="4953570" y="4764906"/>
            <a:ext cx="744221" cy="392286"/>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7" name="AutoShape 7"/>
          <p:cNvSpPr>
            <a:spLocks noChangeArrowheads="1"/>
          </p:cNvSpPr>
          <p:nvPr/>
        </p:nvSpPr>
        <p:spPr bwMode="auto">
          <a:xfrm rot="10800000">
            <a:off x="5221558" y="4845596"/>
            <a:ext cx="400483" cy="355151"/>
          </a:xfrm>
          <a:prstGeom prst="triangle">
            <a:avLst>
              <a:gd name="adj" fmla="val 50000"/>
            </a:avLst>
          </a:prstGeom>
          <a:solidFill>
            <a:schemeClr val="bg1"/>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8" name="Line 9"/>
          <p:cNvSpPr>
            <a:spLocks noChangeShapeType="1"/>
          </p:cNvSpPr>
          <p:nvPr/>
        </p:nvSpPr>
        <p:spPr bwMode="auto">
          <a:xfrm flipV="1">
            <a:off x="4839842" y="3837781"/>
            <a:ext cx="113730" cy="831850"/>
          </a:xfrm>
          <a:prstGeom prst="line">
            <a:avLst/>
          </a:prstGeom>
          <a:noFill/>
          <a:ln w="7620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REM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34" t="12218" r="15373" b="12130"/>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Bildergebnis für auto von schräg obe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20616" y="3549372"/>
            <a:ext cx="1034569" cy="689713"/>
          </a:xfrm>
          <a:prstGeom prst="rect">
            <a:avLst/>
          </a:prstGeom>
          <a:noFill/>
          <a:extLst>
            <a:ext uri="{909E8E84-426E-40DD-AFC4-6F175D3DCCD1}">
              <a14:hiddenFill xmlns:a14="http://schemas.microsoft.com/office/drawing/2010/main">
                <a:solidFill>
                  <a:srgbClr val="FFFFFF"/>
                </a:solidFill>
              </a14:hiddenFill>
            </a:ext>
          </a:extLst>
        </p:spPr>
      </p:pic>
      <p:sp>
        <p:nvSpPr>
          <p:cNvPr id="4" name="Line 10"/>
          <p:cNvSpPr>
            <a:spLocks noChangeShapeType="1"/>
          </p:cNvSpPr>
          <p:nvPr/>
        </p:nvSpPr>
        <p:spPr bwMode="auto">
          <a:xfrm flipH="1" flipV="1">
            <a:off x="3731934" y="3907637"/>
            <a:ext cx="491899" cy="367067"/>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 name="Text Box 17"/>
          <p:cNvSpPr txBox="1">
            <a:spLocks noChangeArrowheads="1"/>
          </p:cNvSpPr>
          <p:nvPr/>
        </p:nvSpPr>
        <p:spPr bwMode="auto">
          <a:xfrm rot="2658143">
            <a:off x="1741736" y="3886492"/>
            <a:ext cx="41794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de-DE" altLang="de-DE" sz="2000" dirty="0" err="1" smtClean="0">
                <a:solidFill>
                  <a:srgbClr val="FFFF00"/>
                </a:solidFill>
                <a:effectLst>
                  <a:outerShdw blurRad="38100" dist="38100" dir="2700000" algn="tl">
                    <a:srgbClr val="C0C0C0"/>
                  </a:outerShdw>
                </a:effectLst>
              </a:rPr>
              <a:t>Aset</a:t>
            </a:r>
            <a:r>
              <a:rPr lang="de-DE" altLang="de-DE" sz="2000" dirty="0" err="1" smtClean="0">
                <a:solidFill>
                  <a:srgbClr val="FFFF00"/>
                </a:solidFill>
                <a:effectLst>
                  <a:outerShdw blurRad="38100" dist="38100" dir="2700000" algn="tl">
                    <a:srgbClr val="C0C0C0"/>
                  </a:outerShdw>
                </a:effectLst>
              </a:rPr>
              <a:t>strasse</a:t>
            </a:r>
            <a:endParaRPr lang="de-DE" altLang="de-DE" sz="2000" b="0" dirty="0">
              <a:effectLst/>
            </a:endParaRPr>
          </a:p>
        </p:txBody>
      </p:sp>
      <p:sp>
        <p:nvSpPr>
          <p:cNvPr id="6" name="Line 5"/>
          <p:cNvSpPr>
            <a:spLocks noChangeShapeType="1"/>
          </p:cNvSpPr>
          <p:nvPr/>
        </p:nvSpPr>
        <p:spPr bwMode="auto">
          <a:xfrm flipH="1" flipV="1">
            <a:off x="4932040" y="4606086"/>
            <a:ext cx="1732092" cy="1551727"/>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 name="Line 6"/>
          <p:cNvSpPr>
            <a:spLocks noChangeShapeType="1"/>
          </p:cNvSpPr>
          <p:nvPr/>
        </p:nvSpPr>
        <p:spPr bwMode="auto">
          <a:xfrm flipH="1" flipV="1">
            <a:off x="4082949" y="4140879"/>
            <a:ext cx="1016783" cy="499928"/>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8" name="AutoShape 7"/>
          <p:cNvSpPr>
            <a:spLocks noChangeArrowheads="1"/>
          </p:cNvSpPr>
          <p:nvPr/>
        </p:nvSpPr>
        <p:spPr bwMode="auto">
          <a:xfrm rot="7777554">
            <a:off x="4453858" y="4264640"/>
            <a:ext cx="510375" cy="485221"/>
          </a:xfrm>
          <a:prstGeom prst="triangle">
            <a:avLst>
              <a:gd name="adj" fmla="val 50000"/>
            </a:avLst>
          </a:prstGeom>
          <a:solidFill>
            <a:schemeClr val="bg1"/>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9" name="Line 9"/>
          <p:cNvSpPr>
            <a:spLocks noChangeShapeType="1"/>
          </p:cNvSpPr>
          <p:nvPr/>
        </p:nvSpPr>
        <p:spPr bwMode="auto">
          <a:xfrm flipH="1" flipV="1">
            <a:off x="3497449" y="3146477"/>
            <a:ext cx="320362" cy="806597"/>
          </a:xfrm>
          <a:prstGeom prst="line">
            <a:avLst/>
          </a:prstGeom>
          <a:noFill/>
          <a:ln w="7620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0" name="Rectangle 2"/>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Posten </a:t>
            </a:r>
            <a:r>
              <a:rPr lang="de-DE" altLang="de-DE" dirty="0" smtClean="0">
                <a:solidFill>
                  <a:schemeClr val="tx1"/>
                </a:solidFill>
                <a:effectLst>
                  <a:outerShdw blurRad="38100" dist="38100" dir="2700000" algn="tl">
                    <a:srgbClr val="FFFFFF"/>
                  </a:outerShdw>
                </a:effectLst>
              </a:rPr>
              <a:t>6a</a:t>
            </a:r>
            <a:endParaRPr lang="de-DE" altLang="de-DE" dirty="0">
              <a:solidFill>
                <a:schemeClr val="tx1"/>
              </a:solidFill>
              <a:effectLst>
                <a:outerShdw blurRad="38100" dist="38100" dir="2700000" algn="tl">
                  <a:srgbClr val="FFFFFF"/>
                </a:outerShdw>
              </a:effectLst>
            </a:endParaRPr>
          </a:p>
        </p:txBody>
      </p:sp>
      <p:sp>
        <p:nvSpPr>
          <p:cNvPr id="11" name="Text Box 3"/>
          <p:cNvSpPr txBox="1">
            <a:spLocks noChangeArrowheads="1"/>
          </p:cNvSpPr>
          <p:nvPr/>
        </p:nvSpPr>
        <p:spPr bwMode="auto">
          <a:xfrm>
            <a:off x="0" y="765175"/>
            <a:ext cx="9144000" cy="793750"/>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0000"/>
                </a:solidFill>
                <a:effectLst/>
              </a:rPr>
              <a:t>Verhalten bei einem Hindernis</a:t>
            </a:r>
            <a:br>
              <a:rPr lang="de-DE" altLang="de-DE" sz="2800">
                <a:solidFill>
                  <a:srgbClr val="FF0000"/>
                </a:solidFill>
                <a:effectLst/>
              </a:rPr>
            </a:br>
            <a:r>
              <a:rPr lang="de-DE" altLang="de-DE" sz="1800">
                <a:effectLst/>
              </a:rPr>
              <a:t>Blick zurück / Zeichengabe / Einspuren / Vortritt (Gegenverkehr) !</a:t>
            </a:r>
          </a:p>
        </p:txBody>
      </p:sp>
    </p:spTree>
    <p:extLst>
      <p:ext uri="{BB962C8B-B14F-4D97-AF65-F5344CB8AC3E}">
        <p14:creationId xmlns:p14="http://schemas.microsoft.com/office/powerpoint/2010/main" val="315956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REM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SC00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CC00"/>
          </a:solidFill>
        </p:spPr>
      </p:pic>
      <p:sp>
        <p:nvSpPr>
          <p:cNvPr id="17411" name="Rectangle 3"/>
          <p:cNvSpPr>
            <a:spLocks noChangeArrowheads="1"/>
          </p:cNvSpPr>
          <p:nvPr/>
        </p:nvSpPr>
        <p:spPr bwMode="auto">
          <a:xfrm>
            <a:off x="0" y="0"/>
            <a:ext cx="9144000" cy="10668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smtClean="0">
                <a:solidFill>
                  <a:schemeClr val="tx1"/>
                </a:solidFill>
                <a:effectLst>
                  <a:outerShdw blurRad="38100" dist="38100" dir="2700000" algn="tl">
                    <a:srgbClr val="FFFFFF"/>
                  </a:outerShdw>
                </a:effectLst>
              </a:rPr>
              <a:t>Ibach</a:t>
            </a:r>
            <a:r>
              <a:rPr lang="de-DE" altLang="de-DE" dirty="0" smtClean="0">
                <a:solidFill>
                  <a:schemeClr val="tx1"/>
                </a:solidFill>
                <a:effectLst>
                  <a:outerShdw blurRad="38100" dist="38100" dir="2700000" algn="tl">
                    <a:srgbClr val="FFFFFF"/>
                  </a:outerShdw>
                </a:effectLst>
              </a:rPr>
              <a:t> / </a:t>
            </a:r>
            <a:r>
              <a:rPr lang="de-DE" altLang="de-DE" sz="2800" dirty="0" smtClean="0">
                <a:solidFill>
                  <a:schemeClr val="tx1"/>
                </a:solidFill>
                <a:effectLst>
                  <a:outerShdw blurRad="38100" dist="38100" dir="2700000" algn="tl">
                    <a:srgbClr val="FFFFFF"/>
                  </a:outerShdw>
                </a:effectLst>
              </a:rPr>
              <a:t>Zwischenposten</a:t>
            </a:r>
            <a:endParaRPr lang="de-DE" altLang="de-DE" sz="2800" dirty="0">
              <a:solidFill>
                <a:schemeClr val="tx1"/>
              </a:solidFill>
              <a:effectLst>
                <a:outerShdw blurRad="38100" dist="38100" dir="2700000" algn="tl">
                  <a:srgbClr val="FFFFFF"/>
                </a:outerShdw>
              </a:effectLst>
            </a:endParaRPr>
          </a:p>
        </p:txBody>
      </p:sp>
      <p:sp>
        <p:nvSpPr>
          <p:cNvPr id="17412" name="Arc 4"/>
          <p:cNvSpPr>
            <a:spLocks/>
          </p:cNvSpPr>
          <p:nvPr/>
        </p:nvSpPr>
        <p:spPr bwMode="auto">
          <a:xfrm flipH="1" flipV="1">
            <a:off x="3873500" y="3657600"/>
            <a:ext cx="3135313" cy="914400"/>
          </a:xfrm>
          <a:custGeom>
            <a:avLst/>
            <a:gdLst>
              <a:gd name="G0" fmla="+- 0 0 0"/>
              <a:gd name="G1" fmla="+- 21600 0 0"/>
              <a:gd name="G2" fmla="+- 21600 0 0"/>
              <a:gd name="T0" fmla="*/ 0 w 16162"/>
              <a:gd name="T1" fmla="*/ 0 h 21600"/>
              <a:gd name="T2" fmla="*/ 16162 w 16162"/>
              <a:gd name="T3" fmla="*/ 7270 h 21600"/>
              <a:gd name="T4" fmla="*/ 0 w 16162"/>
              <a:gd name="T5" fmla="*/ 21600 h 21600"/>
            </a:gdLst>
            <a:ahLst/>
            <a:cxnLst>
              <a:cxn ang="0">
                <a:pos x="T0" y="T1"/>
              </a:cxn>
              <a:cxn ang="0">
                <a:pos x="T2" y="T3"/>
              </a:cxn>
              <a:cxn ang="0">
                <a:pos x="T4" y="T5"/>
              </a:cxn>
            </a:cxnLst>
            <a:rect l="0" t="0" r="r" b="b"/>
            <a:pathLst>
              <a:path w="16162" h="21600" fill="none" extrusionOk="0">
                <a:moveTo>
                  <a:pt x="-1" y="0"/>
                </a:moveTo>
                <a:cubicBezTo>
                  <a:pt x="6179" y="0"/>
                  <a:pt x="12062" y="2646"/>
                  <a:pt x="16162" y="7269"/>
                </a:cubicBezTo>
              </a:path>
              <a:path w="16162" h="21600" stroke="0" extrusionOk="0">
                <a:moveTo>
                  <a:pt x="-1" y="0"/>
                </a:moveTo>
                <a:cubicBezTo>
                  <a:pt x="6179" y="0"/>
                  <a:pt x="12062" y="2646"/>
                  <a:pt x="16162" y="7269"/>
                </a:cubicBezTo>
                <a:lnTo>
                  <a:pt x="0" y="21600"/>
                </a:lnTo>
                <a:close/>
              </a:path>
            </a:pathLst>
          </a:custGeom>
          <a:noFill/>
          <a:ln w="76200">
            <a:solidFill>
              <a:srgbClr val="66FF33"/>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0" hangingPunct="0"/>
            <a:endParaRPr lang="de-DE" altLang="de-DE" sz="2400" b="0">
              <a:effectLst/>
              <a:latin typeface="Times New Roman" pitchFamily="18" charset="0"/>
            </a:endParaRPr>
          </a:p>
        </p:txBody>
      </p:sp>
      <p:sp>
        <p:nvSpPr>
          <p:cNvPr id="17413" name="Line 5"/>
          <p:cNvSpPr>
            <a:spLocks noChangeShapeType="1"/>
          </p:cNvSpPr>
          <p:nvPr/>
        </p:nvSpPr>
        <p:spPr bwMode="auto">
          <a:xfrm flipV="1">
            <a:off x="3733800" y="3048000"/>
            <a:ext cx="1676400" cy="381000"/>
          </a:xfrm>
          <a:prstGeom prst="line">
            <a:avLst/>
          </a:prstGeom>
          <a:noFill/>
          <a:ln w="76200">
            <a:solidFill>
              <a:srgbClr val="66FF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7414" name="Line 6"/>
          <p:cNvSpPr>
            <a:spLocks noChangeShapeType="1"/>
          </p:cNvSpPr>
          <p:nvPr/>
        </p:nvSpPr>
        <p:spPr bwMode="auto">
          <a:xfrm flipH="1">
            <a:off x="5584908" y="2362200"/>
            <a:ext cx="434892" cy="304800"/>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7415" name="Line 7"/>
          <p:cNvSpPr>
            <a:spLocks noChangeShapeType="1"/>
          </p:cNvSpPr>
          <p:nvPr/>
        </p:nvSpPr>
        <p:spPr bwMode="auto">
          <a:xfrm flipH="1">
            <a:off x="5410200" y="2667000"/>
            <a:ext cx="152400" cy="381000"/>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7420" name="AutoShape 12"/>
          <p:cNvSpPr>
            <a:spLocks noChangeArrowheads="1"/>
          </p:cNvSpPr>
          <p:nvPr/>
        </p:nvSpPr>
        <p:spPr bwMode="auto">
          <a:xfrm rot="-17236538">
            <a:off x="4381500" y="2857500"/>
            <a:ext cx="685800" cy="762000"/>
          </a:xfrm>
          <a:prstGeom prst="triangle">
            <a:avLst>
              <a:gd name="adj" fmla="val 50000"/>
            </a:avLst>
          </a:prstGeom>
          <a:solidFill>
            <a:schemeClr val="bg1"/>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7421" name="Arc 13"/>
          <p:cNvSpPr>
            <a:spLocks/>
          </p:cNvSpPr>
          <p:nvPr/>
        </p:nvSpPr>
        <p:spPr bwMode="auto">
          <a:xfrm rot="1250717" flipH="1" flipV="1">
            <a:off x="3597275" y="3505200"/>
            <a:ext cx="304800" cy="677863"/>
          </a:xfrm>
          <a:custGeom>
            <a:avLst/>
            <a:gdLst>
              <a:gd name="G0" fmla="+- 0 0 0"/>
              <a:gd name="G1" fmla="+- 19235 0 0"/>
              <a:gd name="G2" fmla="+- 21600 0 0"/>
              <a:gd name="T0" fmla="*/ 9828 w 21600"/>
              <a:gd name="T1" fmla="*/ 0 h 19235"/>
              <a:gd name="T2" fmla="*/ 21600 w 21600"/>
              <a:gd name="T3" fmla="*/ 19235 h 19235"/>
              <a:gd name="T4" fmla="*/ 0 w 21600"/>
              <a:gd name="T5" fmla="*/ 19235 h 19235"/>
            </a:gdLst>
            <a:ahLst/>
            <a:cxnLst>
              <a:cxn ang="0">
                <a:pos x="T0" y="T1"/>
              </a:cxn>
              <a:cxn ang="0">
                <a:pos x="T2" y="T3"/>
              </a:cxn>
              <a:cxn ang="0">
                <a:pos x="T4" y="T5"/>
              </a:cxn>
            </a:cxnLst>
            <a:rect l="0" t="0" r="r" b="b"/>
            <a:pathLst>
              <a:path w="21600" h="19235" fill="none" extrusionOk="0">
                <a:moveTo>
                  <a:pt x="9827" y="0"/>
                </a:moveTo>
                <a:cubicBezTo>
                  <a:pt x="17053" y="3691"/>
                  <a:pt x="21600" y="11121"/>
                  <a:pt x="21600" y="19235"/>
                </a:cubicBezTo>
              </a:path>
              <a:path w="21600" h="19235" stroke="0" extrusionOk="0">
                <a:moveTo>
                  <a:pt x="9827" y="0"/>
                </a:moveTo>
                <a:cubicBezTo>
                  <a:pt x="17053" y="3691"/>
                  <a:pt x="21600" y="11121"/>
                  <a:pt x="21600" y="19235"/>
                </a:cubicBezTo>
                <a:lnTo>
                  <a:pt x="0" y="19235"/>
                </a:lnTo>
                <a:close/>
              </a:path>
            </a:pathLst>
          </a:custGeom>
          <a:noFill/>
          <a:ln w="76200">
            <a:solidFill>
              <a:srgbClr val="00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7422" name="Text Box 14"/>
          <p:cNvSpPr txBox="1">
            <a:spLocks noChangeArrowheads="1"/>
          </p:cNvSpPr>
          <p:nvPr/>
        </p:nvSpPr>
        <p:spPr bwMode="auto">
          <a:xfrm rot="-3264554">
            <a:off x="5082382" y="2197894"/>
            <a:ext cx="3059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dirty="0" err="1">
                <a:solidFill>
                  <a:srgbClr val="FFFF00"/>
                </a:solidFill>
                <a:effectLst>
                  <a:outerShdw blurRad="38100" dist="38100" dir="2700000" algn="tl">
                    <a:srgbClr val="C0C0C0"/>
                  </a:outerShdw>
                </a:effectLst>
              </a:rPr>
              <a:t>Landsgemeindestrasse</a:t>
            </a:r>
            <a:endParaRPr lang="de-DE" altLang="de-DE" sz="1600" b="0" dirty="0">
              <a:effectLst/>
            </a:endParaRPr>
          </a:p>
        </p:txBody>
      </p:sp>
      <p:sp>
        <p:nvSpPr>
          <p:cNvPr id="17423" name="Text Box 15"/>
          <p:cNvSpPr txBox="1">
            <a:spLocks noChangeArrowheads="1"/>
          </p:cNvSpPr>
          <p:nvPr/>
        </p:nvSpPr>
        <p:spPr bwMode="auto">
          <a:xfrm>
            <a:off x="7056438" y="4652963"/>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000">
                <a:solidFill>
                  <a:srgbClr val="FFFF00"/>
                </a:solidFill>
                <a:effectLst>
                  <a:outerShdw blurRad="38100" dist="38100" dir="2700000" algn="tl">
                    <a:srgbClr val="C0C0C0"/>
                  </a:outerShdw>
                </a:effectLst>
              </a:rPr>
              <a:t>Hintere Brücke</a:t>
            </a:r>
            <a:endParaRPr lang="de-DE" altLang="de-DE" sz="2000" b="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11">
                                            <p:bg/>
                                          </p:spTgt>
                                        </p:tgtEl>
                                        <p:attrNameLst>
                                          <p:attrName>style.visibility</p:attrName>
                                        </p:attrNameLst>
                                      </p:cBhvr>
                                      <p:to>
                                        <p:strVal val="visible"/>
                                      </p:to>
                                    </p:set>
                                    <p:animEffect transition="in" filter="wipe(up)">
                                      <p:cBhvr>
                                        <p:cTn id="7" dur="75"/>
                                        <p:tgtEl>
                                          <p:spTgt spid="17411">
                                            <p:bg/>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up)">
                                      <p:cBhvr>
                                        <p:cTn id="12" dur="75"/>
                                        <p:tgtEl>
                                          <p:spTgt spid="1741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SCHREIBM.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dissolve">
                                      <p:cBhvr>
                                        <p:cTn id="17" dur="500"/>
                                        <p:tgtEl>
                                          <p:spTgt spid="174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5"/>
                                        </p:tgtEl>
                                        <p:attrNameLst>
                                          <p:attrName>style.visibility</p:attrName>
                                        </p:attrNameLst>
                                      </p:cBhvr>
                                      <p:to>
                                        <p:strVal val="visible"/>
                                      </p:to>
                                    </p:set>
                                    <p:animEffect transition="in" filter="dissolve">
                                      <p:cBhvr>
                                        <p:cTn id="22" dur="500"/>
                                        <p:tgtEl>
                                          <p:spTgt spid="174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3"/>
                                        </p:tgtEl>
                                        <p:attrNameLst>
                                          <p:attrName>style.visibility</p:attrName>
                                        </p:attrNameLst>
                                      </p:cBhvr>
                                      <p:to>
                                        <p:strVal val="visible"/>
                                      </p:to>
                                    </p:set>
                                    <p:animEffect transition="in" filter="dissolve">
                                      <p:cBhvr>
                                        <p:cTn id="27" dur="500"/>
                                        <p:tgtEl>
                                          <p:spTgt spid="174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9" presetClass="entr" presetSubtype="10" fill="hold" grpId="0" nodeType="clickEffect">
                                  <p:stCondLst>
                                    <p:cond delay="0"/>
                                  </p:stCondLst>
                                  <p:childTnLst>
                                    <p:set>
                                      <p:cBhvr>
                                        <p:cTn id="31" dur="1" fill="hold">
                                          <p:stCondLst>
                                            <p:cond delay="0"/>
                                          </p:stCondLst>
                                        </p:cTn>
                                        <p:tgtEl>
                                          <p:spTgt spid="17420"/>
                                        </p:tgtEl>
                                        <p:attrNameLst>
                                          <p:attrName>style.visibility</p:attrName>
                                        </p:attrNameLst>
                                      </p:cBhvr>
                                      <p:to>
                                        <p:strVal val="visible"/>
                                      </p:to>
                                    </p:set>
                                    <p:anim calcmode="lin" valueType="num">
                                      <p:cBhvr>
                                        <p:cTn id="32" dur="5000" fill="hold"/>
                                        <p:tgtEl>
                                          <p:spTgt spid="17420"/>
                                        </p:tgtEl>
                                        <p:attrNameLst>
                                          <p:attrName>ppt_w</p:attrName>
                                        </p:attrNameLst>
                                      </p:cBhvr>
                                      <p:tavLst>
                                        <p:tav tm="0" fmla="#ppt_w*sin(2.5*pi*$)">
                                          <p:val>
                                            <p:fltVal val="0"/>
                                          </p:val>
                                        </p:tav>
                                        <p:tav tm="100000">
                                          <p:val>
                                            <p:fltVal val="1"/>
                                          </p:val>
                                        </p:tav>
                                      </p:tavLst>
                                    </p:anim>
                                    <p:anim calcmode="lin" valueType="num">
                                      <p:cBhvr>
                                        <p:cTn id="33" dur="5000" fill="hold"/>
                                        <p:tgtEl>
                                          <p:spTgt spid="1742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ZISCHEN.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7421"/>
                                        </p:tgtEl>
                                        <p:attrNameLst>
                                          <p:attrName>style.visibility</p:attrName>
                                        </p:attrNameLst>
                                      </p:cBhvr>
                                      <p:to>
                                        <p:strVal val="visible"/>
                                      </p:to>
                                    </p:set>
                                    <p:animEffect transition="in" filter="dissolve">
                                      <p:cBhvr>
                                        <p:cTn id="38" dur="500"/>
                                        <p:tgtEl>
                                          <p:spTgt spid="1742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7412"/>
                                        </p:tgtEl>
                                        <p:attrNameLst>
                                          <p:attrName>style.visibility</p:attrName>
                                        </p:attrNameLst>
                                      </p:cBhvr>
                                      <p:to>
                                        <p:strVal val="visible"/>
                                      </p:to>
                                    </p:set>
                                    <p:animEffect transition="in" filter="dissolve">
                                      <p:cBhvr>
                                        <p:cTn id="43"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nimBg="1" autoUpdateAnimBg="0"/>
      <p:bldP spid="17412" grpId="0" animBg="1" autoUpdateAnimBg="0"/>
      <p:bldP spid="17413" grpId="0" animBg="1"/>
      <p:bldP spid="17414" grpId="0" animBg="1"/>
      <p:bldP spid="17415" grpId="0" animBg="1"/>
      <p:bldP spid="17420" grpId="0" animBg="1"/>
      <p:bldP spid="174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SC000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3"/>
          <p:cNvSpPr>
            <a:spLocks noChangeArrowheads="1"/>
          </p:cNvSpPr>
          <p:nvPr/>
        </p:nvSpPr>
        <p:spPr bwMode="auto">
          <a:xfrm>
            <a:off x="0" y="0"/>
            <a:ext cx="9144000" cy="1196975"/>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a:t>
            </a:r>
            <a:r>
              <a:rPr lang="de-DE" altLang="de-DE" sz="2800" dirty="0" smtClean="0">
                <a:solidFill>
                  <a:schemeClr val="tx1"/>
                </a:solidFill>
                <a:effectLst>
                  <a:outerShdw blurRad="38100" dist="38100" dir="2700000" algn="tl">
                    <a:srgbClr val="FFFFFF"/>
                  </a:outerShdw>
                </a:effectLst>
              </a:rPr>
              <a:t>/ Zwischenposten</a:t>
            </a:r>
            <a:endParaRPr lang="de-DE" altLang="de-DE" sz="1800" dirty="0">
              <a:solidFill>
                <a:schemeClr val="tx1"/>
              </a:solidFill>
              <a:effectLst>
                <a:outerShdw blurRad="38100" dist="38100" dir="2700000" algn="tl">
                  <a:srgbClr val="FFFFFF"/>
                </a:outerShdw>
              </a:effectLst>
            </a:endParaRPr>
          </a:p>
        </p:txBody>
      </p:sp>
      <p:sp>
        <p:nvSpPr>
          <p:cNvPr id="18437" name="Arc 5"/>
          <p:cNvSpPr>
            <a:spLocks/>
          </p:cNvSpPr>
          <p:nvPr/>
        </p:nvSpPr>
        <p:spPr bwMode="auto">
          <a:xfrm rot="14113915" flipH="1">
            <a:off x="2182018" y="1156494"/>
            <a:ext cx="4038601" cy="973138"/>
          </a:xfrm>
          <a:custGeom>
            <a:avLst/>
            <a:gdLst>
              <a:gd name="G0" fmla="+- 0 0 0"/>
              <a:gd name="G1" fmla="+- 9328 0 0"/>
              <a:gd name="G2" fmla="+- 21600 0 0"/>
              <a:gd name="T0" fmla="*/ 19482 w 21600"/>
              <a:gd name="T1" fmla="*/ 0 h 9328"/>
              <a:gd name="T2" fmla="*/ 21600 w 21600"/>
              <a:gd name="T3" fmla="*/ 9328 h 9328"/>
              <a:gd name="T4" fmla="*/ 0 w 21600"/>
              <a:gd name="T5" fmla="*/ 9328 h 9328"/>
            </a:gdLst>
            <a:ahLst/>
            <a:cxnLst>
              <a:cxn ang="0">
                <a:pos x="T0" y="T1"/>
              </a:cxn>
              <a:cxn ang="0">
                <a:pos x="T2" y="T3"/>
              </a:cxn>
              <a:cxn ang="0">
                <a:pos x="T4" y="T5"/>
              </a:cxn>
            </a:cxnLst>
            <a:rect l="0" t="0" r="r" b="b"/>
            <a:pathLst>
              <a:path w="21600" h="9328" fill="none" extrusionOk="0">
                <a:moveTo>
                  <a:pt x="19482" y="-1"/>
                </a:moveTo>
                <a:cubicBezTo>
                  <a:pt x="20876" y="2911"/>
                  <a:pt x="21600" y="6099"/>
                  <a:pt x="21600" y="9328"/>
                </a:cubicBezTo>
              </a:path>
              <a:path w="21600" h="9328" stroke="0" extrusionOk="0">
                <a:moveTo>
                  <a:pt x="19482" y="-1"/>
                </a:moveTo>
                <a:cubicBezTo>
                  <a:pt x="20876" y="2911"/>
                  <a:pt x="21600" y="6099"/>
                  <a:pt x="21600" y="9328"/>
                </a:cubicBezTo>
                <a:lnTo>
                  <a:pt x="0" y="9328"/>
                </a:lnTo>
                <a:close/>
              </a:path>
            </a:pathLst>
          </a:custGeom>
          <a:noFill/>
          <a:ln w="76200">
            <a:solidFill>
              <a:srgbClr val="66FF33"/>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8438" name="Line 6"/>
          <p:cNvSpPr>
            <a:spLocks noChangeShapeType="1"/>
          </p:cNvSpPr>
          <p:nvPr/>
        </p:nvSpPr>
        <p:spPr bwMode="auto">
          <a:xfrm>
            <a:off x="1295400" y="2819400"/>
            <a:ext cx="914400" cy="228600"/>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8439" name="Line 7"/>
          <p:cNvSpPr>
            <a:spLocks noChangeShapeType="1"/>
          </p:cNvSpPr>
          <p:nvPr/>
        </p:nvSpPr>
        <p:spPr bwMode="auto">
          <a:xfrm rot="124125" flipV="1">
            <a:off x="5942013" y="2525713"/>
            <a:ext cx="838200" cy="522287"/>
          </a:xfrm>
          <a:prstGeom prst="line">
            <a:avLst/>
          </a:prstGeom>
          <a:noFill/>
          <a:ln w="7620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8441" name="Arc 9"/>
          <p:cNvSpPr>
            <a:spLocks/>
          </p:cNvSpPr>
          <p:nvPr/>
        </p:nvSpPr>
        <p:spPr bwMode="auto">
          <a:xfrm rot="15390172" flipH="1">
            <a:off x="1277144" y="1389856"/>
            <a:ext cx="2701925" cy="1141413"/>
          </a:xfrm>
          <a:custGeom>
            <a:avLst/>
            <a:gdLst>
              <a:gd name="G0" fmla="+- 0 0 0"/>
              <a:gd name="G1" fmla="+- 10923 0 0"/>
              <a:gd name="G2" fmla="+- 21600 0 0"/>
              <a:gd name="T0" fmla="*/ 18635 w 21600"/>
              <a:gd name="T1" fmla="*/ 0 h 10923"/>
              <a:gd name="T2" fmla="*/ 21600 w 21600"/>
              <a:gd name="T3" fmla="*/ 10923 h 10923"/>
              <a:gd name="T4" fmla="*/ 0 w 21600"/>
              <a:gd name="T5" fmla="*/ 10923 h 10923"/>
            </a:gdLst>
            <a:ahLst/>
            <a:cxnLst>
              <a:cxn ang="0">
                <a:pos x="T0" y="T1"/>
              </a:cxn>
              <a:cxn ang="0">
                <a:pos x="T2" y="T3"/>
              </a:cxn>
              <a:cxn ang="0">
                <a:pos x="T4" y="T5"/>
              </a:cxn>
            </a:cxnLst>
            <a:rect l="0" t="0" r="r" b="b"/>
            <a:pathLst>
              <a:path w="21600" h="10923" fill="none" extrusionOk="0">
                <a:moveTo>
                  <a:pt x="18634" y="0"/>
                </a:moveTo>
                <a:cubicBezTo>
                  <a:pt x="20576" y="3312"/>
                  <a:pt x="21600" y="7083"/>
                  <a:pt x="21600" y="10923"/>
                </a:cubicBezTo>
              </a:path>
              <a:path w="21600" h="10923" stroke="0" extrusionOk="0">
                <a:moveTo>
                  <a:pt x="18634" y="0"/>
                </a:moveTo>
                <a:cubicBezTo>
                  <a:pt x="20576" y="3312"/>
                  <a:pt x="21600" y="7083"/>
                  <a:pt x="21600" y="10923"/>
                </a:cubicBezTo>
                <a:lnTo>
                  <a:pt x="0" y="10923"/>
                </a:lnTo>
                <a:close/>
              </a:path>
            </a:pathLst>
          </a:custGeom>
          <a:noFill/>
          <a:ln w="76200">
            <a:solidFill>
              <a:srgbClr val="00FF00"/>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8442" name="Arc 10"/>
          <p:cNvSpPr>
            <a:spLocks/>
          </p:cNvSpPr>
          <p:nvPr/>
        </p:nvSpPr>
        <p:spPr bwMode="auto">
          <a:xfrm rot="15367002" flipH="1">
            <a:off x="2488406" y="1550194"/>
            <a:ext cx="2701925" cy="973138"/>
          </a:xfrm>
          <a:custGeom>
            <a:avLst/>
            <a:gdLst>
              <a:gd name="G0" fmla="+- 0 0 0"/>
              <a:gd name="G1" fmla="+- 9328 0 0"/>
              <a:gd name="G2" fmla="+- 21600 0 0"/>
              <a:gd name="T0" fmla="*/ 19482 w 21600"/>
              <a:gd name="T1" fmla="*/ 0 h 9328"/>
              <a:gd name="T2" fmla="*/ 21600 w 21600"/>
              <a:gd name="T3" fmla="*/ 9328 h 9328"/>
              <a:gd name="T4" fmla="*/ 0 w 21600"/>
              <a:gd name="T5" fmla="*/ 9328 h 9328"/>
            </a:gdLst>
            <a:ahLst/>
            <a:cxnLst>
              <a:cxn ang="0">
                <a:pos x="T0" y="T1"/>
              </a:cxn>
              <a:cxn ang="0">
                <a:pos x="T2" y="T3"/>
              </a:cxn>
              <a:cxn ang="0">
                <a:pos x="T4" y="T5"/>
              </a:cxn>
            </a:cxnLst>
            <a:rect l="0" t="0" r="r" b="b"/>
            <a:pathLst>
              <a:path w="21600" h="9328" fill="none" extrusionOk="0">
                <a:moveTo>
                  <a:pt x="19482" y="-1"/>
                </a:moveTo>
                <a:cubicBezTo>
                  <a:pt x="20876" y="2911"/>
                  <a:pt x="21600" y="6099"/>
                  <a:pt x="21600" y="9328"/>
                </a:cubicBezTo>
              </a:path>
              <a:path w="21600" h="9328" stroke="0" extrusionOk="0">
                <a:moveTo>
                  <a:pt x="19482" y="-1"/>
                </a:moveTo>
                <a:cubicBezTo>
                  <a:pt x="20876" y="2911"/>
                  <a:pt x="21600" y="6099"/>
                  <a:pt x="21600" y="9328"/>
                </a:cubicBezTo>
                <a:lnTo>
                  <a:pt x="0" y="9328"/>
                </a:lnTo>
                <a:close/>
              </a:path>
            </a:pathLst>
          </a:custGeom>
          <a:noFill/>
          <a:ln w="76200">
            <a:solidFill>
              <a:srgbClr val="66FF33"/>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8445" name="AutoShape 13"/>
          <p:cNvSpPr>
            <a:spLocks noChangeArrowheads="1"/>
          </p:cNvSpPr>
          <p:nvPr/>
        </p:nvSpPr>
        <p:spPr bwMode="auto">
          <a:xfrm rot="-5535526">
            <a:off x="2057400" y="2819400"/>
            <a:ext cx="685800" cy="685800"/>
          </a:xfrm>
          <a:prstGeom prst="triangle">
            <a:avLst>
              <a:gd name="adj" fmla="val 50000"/>
            </a:avLst>
          </a:prstGeom>
          <a:solidFill>
            <a:schemeClr val="bg1"/>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8446" name="Text Box 14"/>
          <p:cNvSpPr txBox="1">
            <a:spLocks noChangeArrowheads="1"/>
          </p:cNvSpPr>
          <p:nvPr/>
        </p:nvSpPr>
        <p:spPr bwMode="auto">
          <a:xfrm>
            <a:off x="0" y="2420938"/>
            <a:ext cx="3635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000">
                <a:solidFill>
                  <a:srgbClr val="FFFF00"/>
                </a:solidFill>
                <a:effectLst>
                  <a:outerShdw blurRad="38100" dist="38100" dir="2700000" algn="tl">
                    <a:srgbClr val="C0C0C0"/>
                  </a:outerShdw>
                </a:effectLst>
              </a:rPr>
              <a:t>Landsgemeindestrasse</a:t>
            </a:r>
            <a:endParaRPr lang="de-DE" altLang="de-DE" sz="2000" b="0">
              <a:effectLst/>
            </a:endParaRPr>
          </a:p>
        </p:txBody>
      </p:sp>
      <p:sp>
        <p:nvSpPr>
          <p:cNvPr id="18447" name="Text Box 15"/>
          <p:cNvSpPr txBox="1">
            <a:spLocks noChangeArrowheads="1"/>
          </p:cNvSpPr>
          <p:nvPr/>
        </p:nvSpPr>
        <p:spPr bwMode="auto">
          <a:xfrm>
            <a:off x="6804025" y="3068638"/>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000">
                <a:solidFill>
                  <a:srgbClr val="FFFF00"/>
                </a:solidFill>
                <a:effectLst>
                  <a:outerShdw blurRad="38100" dist="38100" dir="2700000" algn="tl">
                    <a:srgbClr val="C0C0C0"/>
                  </a:outerShdw>
                </a:effectLst>
              </a:rPr>
              <a:t>Hintere Brücke</a:t>
            </a:r>
            <a:endParaRPr lang="de-DE" altLang="de-DE" sz="2000" b="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5">
                                            <p:bg/>
                                          </p:spTgt>
                                        </p:tgtEl>
                                        <p:attrNameLst>
                                          <p:attrName>style.visibility</p:attrName>
                                        </p:attrNameLst>
                                      </p:cBhvr>
                                      <p:to>
                                        <p:strVal val="visible"/>
                                      </p:to>
                                    </p:set>
                                    <p:anim calcmode="lin" valueType="num">
                                      <p:cBhvr additive="base">
                                        <p:cTn id="7" dur="500" fill="hold"/>
                                        <p:tgtEl>
                                          <p:spTgt spid="18435">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5">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REMS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BREMS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8438"/>
                                        </p:tgtEl>
                                        <p:attrNameLst>
                                          <p:attrName>style.visibility</p:attrName>
                                        </p:attrNameLst>
                                      </p:cBhvr>
                                      <p:to>
                                        <p:strVal val="visible"/>
                                      </p:to>
                                    </p:set>
                                    <p:animEffect transition="in" filter="dissolve">
                                      <p:cBhvr>
                                        <p:cTn id="19" dur="500"/>
                                        <p:tgtEl>
                                          <p:spTgt spid="1843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9" presetClass="entr" presetSubtype="10" fill="hold" grpId="0" nodeType="clickEffect">
                                  <p:stCondLst>
                                    <p:cond delay="0"/>
                                  </p:stCondLst>
                                  <p:childTnLst>
                                    <p:set>
                                      <p:cBhvr>
                                        <p:cTn id="23" dur="1" fill="hold">
                                          <p:stCondLst>
                                            <p:cond delay="0"/>
                                          </p:stCondLst>
                                        </p:cTn>
                                        <p:tgtEl>
                                          <p:spTgt spid="18445"/>
                                        </p:tgtEl>
                                        <p:attrNameLst>
                                          <p:attrName>style.visibility</p:attrName>
                                        </p:attrNameLst>
                                      </p:cBhvr>
                                      <p:to>
                                        <p:strVal val="visible"/>
                                      </p:to>
                                    </p:set>
                                    <p:anim calcmode="lin" valueType="num">
                                      <p:cBhvr>
                                        <p:cTn id="24" dur="5000" fill="hold"/>
                                        <p:tgtEl>
                                          <p:spTgt spid="18445"/>
                                        </p:tgtEl>
                                        <p:attrNameLst>
                                          <p:attrName>ppt_w</p:attrName>
                                        </p:attrNameLst>
                                      </p:cBhvr>
                                      <p:tavLst>
                                        <p:tav tm="0" fmla="#ppt_w*sin(2.5*pi*$)">
                                          <p:val>
                                            <p:fltVal val="0"/>
                                          </p:val>
                                        </p:tav>
                                        <p:tav tm="100000">
                                          <p:val>
                                            <p:fltVal val="1"/>
                                          </p:val>
                                        </p:tav>
                                      </p:tavLst>
                                    </p:anim>
                                    <p:anim calcmode="lin" valueType="num">
                                      <p:cBhvr>
                                        <p:cTn id="25" dur="5000" fill="hold"/>
                                        <p:tgtEl>
                                          <p:spTgt spid="1844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ZISCHEN.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8441"/>
                                        </p:tgtEl>
                                        <p:attrNameLst>
                                          <p:attrName>style.visibility</p:attrName>
                                        </p:attrNameLst>
                                      </p:cBhvr>
                                      <p:to>
                                        <p:strVal val="visible"/>
                                      </p:to>
                                    </p:set>
                                    <p:animEffect transition="in" filter="dissolve">
                                      <p:cBhvr>
                                        <p:cTn id="30" dur="500"/>
                                        <p:tgtEl>
                                          <p:spTgt spid="1844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442"/>
                                        </p:tgtEl>
                                        <p:attrNameLst>
                                          <p:attrName>style.visibility</p:attrName>
                                        </p:attrNameLst>
                                      </p:cBhvr>
                                      <p:to>
                                        <p:strVal val="visible"/>
                                      </p:to>
                                    </p:set>
                                    <p:animEffect transition="in" filter="dissolve">
                                      <p:cBhvr>
                                        <p:cTn id="35" dur="500"/>
                                        <p:tgtEl>
                                          <p:spTgt spid="1844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437"/>
                                        </p:tgtEl>
                                        <p:attrNameLst>
                                          <p:attrName>style.visibility</p:attrName>
                                        </p:attrNameLst>
                                      </p:cBhvr>
                                      <p:to>
                                        <p:strVal val="visible"/>
                                      </p:to>
                                    </p:set>
                                    <p:animEffect transition="in" filter="dissolve">
                                      <p:cBhvr>
                                        <p:cTn id="40" dur="500"/>
                                        <p:tgtEl>
                                          <p:spTgt spid="1843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439"/>
                                        </p:tgtEl>
                                        <p:attrNameLst>
                                          <p:attrName>style.visibility</p:attrName>
                                        </p:attrNameLst>
                                      </p:cBhvr>
                                      <p:to>
                                        <p:strVal val="visible"/>
                                      </p:to>
                                    </p:set>
                                    <p:animEffect transition="in" filter="dissolve">
                                      <p:cBhvr>
                                        <p:cTn id="45"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nimBg="1" autoUpdateAnimBg="0"/>
      <p:bldP spid="18437" grpId="0" animBg="1"/>
      <p:bldP spid="18438" grpId="0" animBg="1"/>
      <p:bldP spid="18439" grpId="0" animBg="1"/>
      <p:bldP spid="18441" grpId="0" animBg="1"/>
      <p:bldP spid="18442" grpId="0" animBg="1"/>
      <p:bldP spid="184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DSC0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Posten </a:t>
            </a:r>
            <a:r>
              <a:rPr lang="de-DE" altLang="de-DE" dirty="0" smtClean="0">
                <a:solidFill>
                  <a:schemeClr val="tx1"/>
                </a:solidFill>
                <a:effectLst>
                  <a:outerShdw blurRad="38100" dist="38100" dir="2700000" algn="tl">
                    <a:srgbClr val="FFFFFF"/>
                  </a:outerShdw>
                </a:effectLst>
              </a:rPr>
              <a:t>7</a:t>
            </a:r>
            <a:endParaRPr lang="de-DE" altLang="de-DE" dirty="0">
              <a:solidFill>
                <a:schemeClr val="tx1"/>
              </a:solidFill>
              <a:effectLst>
                <a:outerShdw blurRad="38100" dist="38100" dir="2700000" algn="tl">
                  <a:srgbClr val="FFFFFF"/>
                </a:outerShdw>
              </a:effectLst>
            </a:endParaRPr>
          </a:p>
        </p:txBody>
      </p:sp>
      <p:sp>
        <p:nvSpPr>
          <p:cNvPr id="19460" name="Text Box 4"/>
          <p:cNvSpPr txBox="1">
            <a:spLocks noChangeArrowheads="1"/>
          </p:cNvSpPr>
          <p:nvPr/>
        </p:nvSpPr>
        <p:spPr bwMode="auto">
          <a:xfrm>
            <a:off x="0" y="765175"/>
            <a:ext cx="9144000" cy="793750"/>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0000"/>
                </a:solidFill>
                <a:effectLst/>
              </a:rPr>
              <a:t>Rechtsabbiegen</a:t>
            </a:r>
            <a:br>
              <a:rPr lang="de-DE" altLang="de-DE" sz="2800">
                <a:solidFill>
                  <a:srgbClr val="FF0000"/>
                </a:solidFill>
                <a:effectLst/>
              </a:rPr>
            </a:br>
            <a:r>
              <a:rPr lang="de-DE" altLang="de-DE" sz="1800">
                <a:effectLst/>
              </a:rPr>
              <a:t>Blickkontakt / Zeichengabe / Einspuren /  Vortritt !</a:t>
            </a:r>
          </a:p>
        </p:txBody>
      </p:sp>
      <p:sp>
        <p:nvSpPr>
          <p:cNvPr id="19461" name="Line 5"/>
          <p:cNvSpPr>
            <a:spLocks noChangeShapeType="1"/>
          </p:cNvSpPr>
          <p:nvPr/>
        </p:nvSpPr>
        <p:spPr bwMode="auto">
          <a:xfrm flipV="1">
            <a:off x="5221288" y="4002088"/>
            <a:ext cx="554037" cy="2595562"/>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9462" name="Line 6"/>
          <p:cNvSpPr>
            <a:spLocks noChangeShapeType="1"/>
          </p:cNvSpPr>
          <p:nvPr/>
        </p:nvSpPr>
        <p:spPr bwMode="auto">
          <a:xfrm flipH="1">
            <a:off x="5775325" y="3438525"/>
            <a:ext cx="395288" cy="563563"/>
          </a:xfrm>
          <a:prstGeom prst="line">
            <a:avLst/>
          </a:prstGeom>
          <a:noFill/>
          <a:ln w="76200">
            <a:solidFill>
              <a:srgbClr val="66FF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9464" name="Text Box 8"/>
          <p:cNvSpPr txBox="1">
            <a:spLocks noChangeArrowheads="1"/>
          </p:cNvSpPr>
          <p:nvPr/>
        </p:nvSpPr>
        <p:spPr bwMode="auto">
          <a:xfrm rot="-16620406">
            <a:off x="5560219" y="5128419"/>
            <a:ext cx="203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Trottoir</a:t>
            </a:r>
            <a:endParaRPr lang="de-DE" altLang="de-DE" sz="2400" b="0">
              <a:effectLst/>
            </a:endParaRPr>
          </a:p>
        </p:txBody>
      </p:sp>
      <p:sp>
        <p:nvSpPr>
          <p:cNvPr id="19465" name="Text Box 9"/>
          <p:cNvSpPr txBox="1">
            <a:spLocks noChangeArrowheads="1"/>
          </p:cNvSpPr>
          <p:nvPr/>
        </p:nvSpPr>
        <p:spPr bwMode="auto">
          <a:xfrm rot="-2307102">
            <a:off x="801688" y="5380038"/>
            <a:ext cx="221615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Asetstrasse</a:t>
            </a:r>
            <a:endParaRPr lang="de-DE" altLang="de-DE" sz="2400" b="0">
              <a:effectLst/>
            </a:endParaRPr>
          </a:p>
        </p:txBody>
      </p:sp>
      <p:sp>
        <p:nvSpPr>
          <p:cNvPr id="19466" name="Text Box 10"/>
          <p:cNvSpPr txBox="1">
            <a:spLocks noChangeArrowheads="1"/>
          </p:cNvSpPr>
          <p:nvPr/>
        </p:nvSpPr>
        <p:spPr bwMode="auto">
          <a:xfrm rot="-23521423">
            <a:off x="0" y="4076700"/>
            <a:ext cx="14239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Trottoir</a:t>
            </a:r>
            <a:endParaRPr lang="de-DE" altLang="de-DE" sz="2400" b="0">
              <a:effectLst/>
            </a:endParaRPr>
          </a:p>
        </p:txBody>
      </p:sp>
      <p:sp>
        <p:nvSpPr>
          <p:cNvPr id="19469" name="AutoShape 13"/>
          <p:cNvSpPr>
            <a:spLocks noChangeArrowheads="1"/>
          </p:cNvSpPr>
          <p:nvPr/>
        </p:nvSpPr>
        <p:spPr bwMode="auto">
          <a:xfrm rot="-8790245">
            <a:off x="5364163" y="3716338"/>
            <a:ext cx="841375" cy="1128712"/>
          </a:xfrm>
          <a:prstGeom prst="triangle">
            <a:avLst>
              <a:gd name="adj" fmla="val 50000"/>
            </a:avLst>
          </a:prstGeom>
          <a:solidFill>
            <a:schemeClr val="bg1"/>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9472" name="Text Box 16"/>
          <p:cNvSpPr txBox="1">
            <a:spLocks noChangeArrowheads="1"/>
          </p:cNvSpPr>
          <p:nvPr/>
        </p:nvSpPr>
        <p:spPr bwMode="auto">
          <a:xfrm>
            <a:off x="468313" y="2565400"/>
            <a:ext cx="2779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Gotthardstrasse</a:t>
            </a:r>
            <a:endParaRPr lang="de-DE" altLang="de-DE" sz="2400" b="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iterate type="lt">
                                    <p:tmPct val="100000"/>
                                  </p:iterate>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75" fill="hold"/>
                                        <p:tgtEl>
                                          <p:spTgt spid="19460"/>
                                        </p:tgtEl>
                                        <p:attrNameLst>
                                          <p:attrName>ppt_x</p:attrName>
                                        </p:attrNameLst>
                                      </p:cBhvr>
                                      <p:tavLst>
                                        <p:tav tm="0">
                                          <p:val>
                                            <p:strVal val="1+#ppt_w/2"/>
                                          </p:val>
                                        </p:tav>
                                        <p:tav tm="100000">
                                          <p:val>
                                            <p:strVal val="#ppt_x"/>
                                          </p:val>
                                        </p:tav>
                                      </p:tavLst>
                                    </p:anim>
                                    <p:anim calcmode="lin" valueType="num">
                                      <p:cBhvr additive="base">
                                        <p:cTn id="8" dur="75" fill="hold"/>
                                        <p:tgtEl>
                                          <p:spTgt spid="194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CHREIB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DSC0000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2" name="Rectangle 2"/>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Posten </a:t>
            </a:r>
            <a:r>
              <a:rPr lang="de-DE" altLang="de-DE" dirty="0" smtClean="0">
                <a:solidFill>
                  <a:schemeClr val="tx1"/>
                </a:solidFill>
                <a:effectLst>
                  <a:outerShdw blurRad="38100" dist="38100" dir="2700000" algn="tl">
                    <a:srgbClr val="FFFFFF"/>
                  </a:outerShdw>
                </a:effectLst>
              </a:rPr>
              <a:t>7 </a:t>
            </a:r>
            <a:r>
              <a:rPr lang="de-DE" altLang="de-DE" dirty="0">
                <a:solidFill>
                  <a:schemeClr val="tx1"/>
                </a:solidFill>
                <a:effectLst>
                  <a:outerShdw blurRad="38100" dist="38100" dir="2700000" algn="tl">
                    <a:srgbClr val="FFFFFF"/>
                  </a:outerShdw>
                </a:effectLst>
              </a:rPr>
              <a:t>A</a:t>
            </a:r>
          </a:p>
        </p:txBody>
      </p:sp>
      <p:sp>
        <p:nvSpPr>
          <p:cNvPr id="20483" name="Text Box 3"/>
          <p:cNvSpPr txBox="1">
            <a:spLocks noChangeArrowheads="1"/>
          </p:cNvSpPr>
          <p:nvPr/>
        </p:nvSpPr>
        <p:spPr bwMode="auto">
          <a:xfrm>
            <a:off x="0" y="765175"/>
            <a:ext cx="9144000" cy="793750"/>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0000"/>
                </a:solidFill>
                <a:effectLst/>
              </a:rPr>
              <a:t>Rechtsabbiegen</a:t>
            </a:r>
            <a:br>
              <a:rPr lang="de-DE" altLang="de-DE" sz="2800">
                <a:solidFill>
                  <a:srgbClr val="FF0000"/>
                </a:solidFill>
                <a:effectLst/>
              </a:rPr>
            </a:br>
            <a:r>
              <a:rPr lang="de-DE" altLang="de-DE" sz="1800">
                <a:effectLst/>
              </a:rPr>
              <a:t>Blickkontakt / Zeichengabe / Einspuren / Vortritt !</a:t>
            </a:r>
          </a:p>
        </p:txBody>
      </p:sp>
      <p:sp>
        <p:nvSpPr>
          <p:cNvPr id="20485" name="Line 5"/>
          <p:cNvSpPr>
            <a:spLocks noChangeShapeType="1"/>
          </p:cNvSpPr>
          <p:nvPr/>
        </p:nvSpPr>
        <p:spPr bwMode="auto">
          <a:xfrm flipH="1" flipV="1">
            <a:off x="6213475" y="3157538"/>
            <a:ext cx="1919288" cy="228600"/>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86" name="AutoShape 6"/>
          <p:cNvSpPr>
            <a:spLocks noChangeArrowheads="1"/>
          </p:cNvSpPr>
          <p:nvPr/>
        </p:nvSpPr>
        <p:spPr bwMode="auto">
          <a:xfrm rot="-15710325">
            <a:off x="6550819" y="2950369"/>
            <a:ext cx="541338" cy="641350"/>
          </a:xfrm>
          <a:prstGeom prst="triangle">
            <a:avLst>
              <a:gd name="adj" fmla="val 50000"/>
            </a:avLst>
          </a:prstGeom>
          <a:solidFill>
            <a:schemeClr val="bg1"/>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87" name="Arc 7"/>
          <p:cNvSpPr>
            <a:spLocks/>
          </p:cNvSpPr>
          <p:nvPr/>
        </p:nvSpPr>
        <p:spPr bwMode="auto">
          <a:xfrm flipH="1" flipV="1">
            <a:off x="5003800" y="2852738"/>
            <a:ext cx="995363" cy="304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66FF33"/>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88" name="Line 8"/>
          <p:cNvSpPr>
            <a:spLocks noChangeShapeType="1"/>
          </p:cNvSpPr>
          <p:nvPr/>
        </p:nvSpPr>
        <p:spPr bwMode="auto">
          <a:xfrm flipH="1" flipV="1">
            <a:off x="3492500" y="2205038"/>
            <a:ext cx="1366838" cy="576262"/>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0489" name="Text Box 9"/>
          <p:cNvSpPr txBox="1">
            <a:spLocks noChangeArrowheads="1"/>
          </p:cNvSpPr>
          <p:nvPr/>
        </p:nvSpPr>
        <p:spPr bwMode="auto">
          <a:xfrm rot="-1250432">
            <a:off x="125413" y="4097338"/>
            <a:ext cx="2779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Gotthardstrasse</a:t>
            </a:r>
            <a:endParaRPr lang="de-DE" altLang="de-DE" sz="2400" b="0">
              <a:effectLst/>
            </a:endParaRPr>
          </a:p>
        </p:txBody>
      </p:sp>
      <p:sp>
        <p:nvSpPr>
          <p:cNvPr id="20491" name="Text Box 11"/>
          <p:cNvSpPr txBox="1">
            <a:spLocks noChangeArrowheads="1"/>
          </p:cNvSpPr>
          <p:nvPr/>
        </p:nvSpPr>
        <p:spPr bwMode="auto">
          <a:xfrm rot="578998">
            <a:off x="7451725" y="3933825"/>
            <a:ext cx="22161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Asetstrasse</a:t>
            </a:r>
            <a:endParaRPr lang="de-DE" altLang="de-DE" sz="2400" b="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dissolve">
                                      <p:cBhvr>
                                        <p:cTn id="7" dur="5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dissolve">
                                      <p:cBhvr>
                                        <p:cTn id="12" dur="500"/>
                                        <p:tgtEl>
                                          <p:spTgt spid="204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20486"/>
                                        </p:tgtEl>
                                        <p:attrNameLst>
                                          <p:attrName>style.visibility</p:attrName>
                                        </p:attrNameLst>
                                      </p:cBhvr>
                                      <p:to>
                                        <p:strVal val="visible"/>
                                      </p:to>
                                    </p:set>
                                    <p:anim calcmode="lin" valueType="num">
                                      <p:cBhvr>
                                        <p:cTn id="17" dur="5000" fill="hold"/>
                                        <p:tgtEl>
                                          <p:spTgt spid="20486"/>
                                        </p:tgtEl>
                                        <p:attrNameLst>
                                          <p:attrName>ppt_w</p:attrName>
                                        </p:attrNameLst>
                                      </p:cBhvr>
                                      <p:tavLst>
                                        <p:tav tm="0" fmla="#ppt_w*sin(2.5*pi*$)">
                                          <p:val>
                                            <p:fltVal val="0"/>
                                          </p:val>
                                        </p:tav>
                                        <p:tav tm="100000">
                                          <p:val>
                                            <p:fltVal val="1"/>
                                          </p:val>
                                        </p:tav>
                                      </p:tavLst>
                                    </p:anim>
                                    <p:anim calcmode="lin" valueType="num">
                                      <p:cBhvr>
                                        <p:cTn id="18" dur="5000" fill="hold"/>
                                        <p:tgtEl>
                                          <p:spTgt spid="2048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2" name="ZISCHEN.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487"/>
                                        </p:tgtEl>
                                        <p:attrNameLst>
                                          <p:attrName>style.visibility</p:attrName>
                                        </p:attrNameLst>
                                      </p:cBhvr>
                                      <p:to>
                                        <p:strVal val="visible"/>
                                      </p:to>
                                    </p:set>
                                    <p:animEffect transition="in" filter="dissolve">
                                      <p:cBhvr>
                                        <p:cTn id="23" dur="500"/>
                                        <p:tgtEl>
                                          <p:spTgt spid="204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0488"/>
                                        </p:tgtEl>
                                        <p:attrNameLst>
                                          <p:attrName>style.visibility</p:attrName>
                                        </p:attrNameLst>
                                      </p:cBhvr>
                                      <p:to>
                                        <p:strVal val="visible"/>
                                      </p:to>
                                    </p:set>
                                    <p:animEffect transition="in" filter="dissolve">
                                      <p:cBhvr>
                                        <p:cTn id="28"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autoUpdateAnimBg="0"/>
      <p:bldP spid="20485" grpId="0" animBg="1"/>
      <p:bldP spid="20486" grpId="0" animBg="1"/>
      <p:bldP spid="20487" grpId="0" animBg="1"/>
      <p:bldP spid="204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SC0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Posten </a:t>
            </a:r>
            <a:r>
              <a:rPr lang="de-DE" altLang="de-DE" dirty="0" smtClean="0">
                <a:solidFill>
                  <a:schemeClr val="tx1"/>
                </a:solidFill>
                <a:effectLst>
                  <a:outerShdw blurRad="38100" dist="38100" dir="2700000" algn="tl">
                    <a:srgbClr val="FFFFFF"/>
                  </a:outerShdw>
                </a:effectLst>
              </a:rPr>
              <a:t>8</a:t>
            </a:r>
            <a:endParaRPr lang="de-DE" altLang="de-DE" sz="2400" b="0" dirty="0">
              <a:solidFill>
                <a:schemeClr val="accent1"/>
              </a:solidFill>
              <a:effectLst>
                <a:outerShdw blurRad="38100" dist="38100" dir="2700000" algn="tl">
                  <a:srgbClr val="000000"/>
                </a:outerShdw>
              </a:effectLst>
            </a:endParaRPr>
          </a:p>
        </p:txBody>
      </p:sp>
      <p:sp>
        <p:nvSpPr>
          <p:cNvPr id="21508" name="Text Box 4"/>
          <p:cNvSpPr txBox="1">
            <a:spLocks noChangeArrowheads="1"/>
          </p:cNvSpPr>
          <p:nvPr/>
        </p:nvSpPr>
        <p:spPr bwMode="auto">
          <a:xfrm>
            <a:off x="0" y="765175"/>
            <a:ext cx="9144000" cy="793750"/>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0000"/>
                </a:solidFill>
                <a:effectLst/>
              </a:rPr>
              <a:t>Linksabbiegen mit Einspurstrecke</a:t>
            </a:r>
            <a:r>
              <a:rPr lang="de-DE" altLang="de-DE" sz="2800">
                <a:effectLst/>
              </a:rPr>
              <a:t/>
            </a:r>
            <a:br>
              <a:rPr lang="de-DE" altLang="de-DE" sz="2800">
                <a:effectLst/>
              </a:rPr>
            </a:br>
            <a:r>
              <a:rPr lang="de-DE" altLang="de-DE" sz="1800">
                <a:effectLst/>
              </a:rPr>
              <a:t>Blick zurück / Zeichengabe / Einspuren / Vortritt (Gegenverkehr) !</a:t>
            </a:r>
          </a:p>
        </p:txBody>
      </p:sp>
      <p:sp>
        <p:nvSpPr>
          <p:cNvPr id="21509" name="Line 5"/>
          <p:cNvSpPr>
            <a:spLocks noChangeShapeType="1"/>
          </p:cNvSpPr>
          <p:nvPr/>
        </p:nvSpPr>
        <p:spPr bwMode="auto">
          <a:xfrm flipV="1">
            <a:off x="4267200" y="4572000"/>
            <a:ext cx="1066800" cy="2286000"/>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1510" name="Line 6"/>
          <p:cNvSpPr>
            <a:spLocks noChangeShapeType="1"/>
          </p:cNvSpPr>
          <p:nvPr/>
        </p:nvSpPr>
        <p:spPr bwMode="auto">
          <a:xfrm flipH="1" flipV="1">
            <a:off x="4343400" y="3124200"/>
            <a:ext cx="990600" cy="1371600"/>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1511" name="Line 7"/>
          <p:cNvSpPr>
            <a:spLocks noChangeShapeType="1"/>
          </p:cNvSpPr>
          <p:nvPr/>
        </p:nvSpPr>
        <p:spPr bwMode="auto">
          <a:xfrm flipV="1">
            <a:off x="4572000" y="2057400"/>
            <a:ext cx="1066800" cy="762000"/>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1512" name="Line 8"/>
          <p:cNvSpPr>
            <a:spLocks noChangeShapeType="1"/>
          </p:cNvSpPr>
          <p:nvPr/>
        </p:nvSpPr>
        <p:spPr bwMode="auto">
          <a:xfrm flipH="1" flipV="1">
            <a:off x="5181600" y="2667000"/>
            <a:ext cx="609600" cy="838200"/>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1513" name="Line 9"/>
          <p:cNvSpPr>
            <a:spLocks noChangeShapeType="1"/>
          </p:cNvSpPr>
          <p:nvPr/>
        </p:nvSpPr>
        <p:spPr bwMode="auto">
          <a:xfrm flipV="1">
            <a:off x="5410200" y="3573016"/>
            <a:ext cx="381000" cy="846584"/>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1515" name="Line 11"/>
          <p:cNvSpPr>
            <a:spLocks noChangeShapeType="1"/>
          </p:cNvSpPr>
          <p:nvPr/>
        </p:nvSpPr>
        <p:spPr bwMode="auto">
          <a:xfrm flipV="1">
            <a:off x="4419600" y="2057400"/>
            <a:ext cx="990600" cy="6096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1517" name="Text Box 13"/>
          <p:cNvSpPr txBox="1">
            <a:spLocks noChangeArrowheads="1"/>
          </p:cNvSpPr>
          <p:nvPr/>
        </p:nvSpPr>
        <p:spPr bwMode="auto">
          <a:xfrm>
            <a:off x="0" y="4149725"/>
            <a:ext cx="2555875" cy="2322513"/>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e-DE" altLang="de-DE" sz="1400">
                <a:effectLst/>
              </a:rPr>
              <a:t>Pass uf:</a:t>
            </a:r>
            <a:r>
              <a:rPr lang="de-DE" altLang="de-DE" sz="1400" b="0">
                <a:effectLst/>
              </a:rPr>
              <a:t>                   </a:t>
            </a:r>
          </a:p>
          <a:p>
            <a:pPr eaLnBrk="0" hangingPunct="0">
              <a:spcBef>
                <a:spcPct val="50000"/>
              </a:spcBef>
            </a:pPr>
            <a:r>
              <a:rPr lang="de-DE" altLang="de-DE" sz="1400" b="0">
                <a:effectLst/>
              </a:rPr>
              <a:t>Beim Linksabbiegen müssen Radfahrer nicht unbedingt am rechten Rand des Einspurstreifens fahren. Auf  schmalen Streifen ist es manchmal besser, in der Mitte zu fahren, um gefährliche Überholmanöver durch Fahrzeuge zu vermeiden.  </a:t>
            </a:r>
          </a:p>
        </p:txBody>
      </p:sp>
      <p:sp>
        <p:nvSpPr>
          <p:cNvPr id="21518" name="Text Box 14"/>
          <p:cNvSpPr txBox="1">
            <a:spLocks noChangeArrowheads="1"/>
          </p:cNvSpPr>
          <p:nvPr/>
        </p:nvSpPr>
        <p:spPr bwMode="auto">
          <a:xfrm rot="-17286094">
            <a:off x="6591300" y="31623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dirty="0">
                <a:solidFill>
                  <a:srgbClr val="FFFF00"/>
                </a:solidFill>
                <a:effectLst>
                  <a:outerShdw blurRad="38100" dist="38100" dir="2700000" algn="tl">
                    <a:srgbClr val="C0C0C0"/>
                  </a:outerShdw>
                </a:effectLst>
              </a:rPr>
              <a:t>Trottoir</a:t>
            </a:r>
            <a:endParaRPr lang="de-DE" altLang="de-DE" sz="2400" b="0" dirty="0">
              <a:effectLst/>
            </a:endParaRPr>
          </a:p>
        </p:txBody>
      </p:sp>
      <p:sp>
        <p:nvSpPr>
          <p:cNvPr id="21519" name="AutoShape 15"/>
          <p:cNvSpPr>
            <a:spLocks noChangeArrowheads="1"/>
          </p:cNvSpPr>
          <p:nvPr/>
        </p:nvSpPr>
        <p:spPr bwMode="auto">
          <a:xfrm rot="-8384996">
            <a:off x="4800600" y="2209800"/>
            <a:ext cx="381000" cy="533400"/>
          </a:xfrm>
          <a:prstGeom prst="triangle">
            <a:avLst>
              <a:gd name="adj" fmla="val 50000"/>
            </a:avLst>
          </a:prstGeom>
          <a:solidFill>
            <a:schemeClr val="bg1"/>
          </a:soli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1521" name="Text Box 17"/>
          <p:cNvSpPr txBox="1">
            <a:spLocks noChangeArrowheads="1"/>
          </p:cNvSpPr>
          <p:nvPr/>
        </p:nvSpPr>
        <p:spPr bwMode="auto">
          <a:xfrm rot="-1132903">
            <a:off x="900113" y="2565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Gotthardstrasse</a:t>
            </a:r>
            <a:endParaRPr lang="de-DE" altLang="de-DE" sz="2400" b="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iterate type="lt">
                                    <p:tmPct val="100000"/>
                                  </p:iterate>
                                  <p:childTnLst>
                                    <p:set>
                                      <p:cBhvr>
                                        <p:cTn id="6" dur="1" fill="hold">
                                          <p:stCondLst>
                                            <p:cond delay="0"/>
                                          </p:stCondLst>
                                        </p:cTn>
                                        <p:tgtEl>
                                          <p:spTgt spid="21508"/>
                                        </p:tgtEl>
                                        <p:attrNameLst>
                                          <p:attrName>style.visibility</p:attrName>
                                        </p:attrNameLst>
                                      </p:cBhvr>
                                      <p:to>
                                        <p:strVal val="visible"/>
                                      </p:to>
                                    </p:set>
                                    <p:animEffect transition="in" filter="dissolve">
                                      <p:cBhvr>
                                        <p:cTn id="7" dur="75"/>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dissolve">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dissolve">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dissolve">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dissolve">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21517">
                                            <p:bg/>
                                          </p:spTgt>
                                        </p:tgtEl>
                                        <p:attrNameLst>
                                          <p:attrName>style.visibility</p:attrName>
                                        </p:attrNameLst>
                                      </p:cBhvr>
                                      <p:to>
                                        <p:strVal val="visible"/>
                                      </p:to>
                                    </p:set>
                                    <p:anim calcmode="lin" valueType="num">
                                      <p:cBhvr additive="base">
                                        <p:cTn id="32" dur="500" fill="hold"/>
                                        <p:tgtEl>
                                          <p:spTgt spid="21517">
                                            <p:bg/>
                                          </p:spTgt>
                                        </p:tgtEl>
                                        <p:attrNameLst>
                                          <p:attrName>ppt_x</p:attrName>
                                        </p:attrNameLst>
                                      </p:cBhvr>
                                      <p:tavLst>
                                        <p:tav tm="0">
                                          <p:val>
                                            <p:strVal val="1+#ppt_w/2"/>
                                          </p:val>
                                        </p:tav>
                                        <p:tav tm="100000">
                                          <p:val>
                                            <p:strVal val="#ppt_x"/>
                                          </p:val>
                                        </p:tav>
                                      </p:tavLst>
                                    </p:anim>
                                    <p:anim calcmode="lin" valueType="num">
                                      <p:cBhvr additive="base">
                                        <p:cTn id="33" dur="500" fill="hold"/>
                                        <p:tgtEl>
                                          <p:spTgt spid="21517">
                                            <p:bg/>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1517">
                                            <p:txEl>
                                              <p:pRg st="0" end="0"/>
                                            </p:txEl>
                                          </p:spTgt>
                                        </p:tgtEl>
                                        <p:attrNameLst>
                                          <p:attrName>style.visibility</p:attrName>
                                        </p:attrNameLst>
                                      </p:cBhvr>
                                      <p:to>
                                        <p:strVal val="visible"/>
                                      </p:to>
                                    </p:set>
                                    <p:anim calcmode="lin" valueType="num">
                                      <p:cBhvr additive="base">
                                        <p:cTn id="38" dur="500" fill="hold"/>
                                        <p:tgtEl>
                                          <p:spTgt spid="2151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15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1517">
                                            <p:txEl>
                                              <p:pRg st="1" end="1"/>
                                            </p:txEl>
                                          </p:spTgt>
                                        </p:tgtEl>
                                        <p:attrNameLst>
                                          <p:attrName>style.visibility</p:attrName>
                                        </p:attrNameLst>
                                      </p:cBhvr>
                                      <p:to>
                                        <p:strVal val="visible"/>
                                      </p:to>
                                    </p:set>
                                    <p:anim calcmode="lin" valueType="num">
                                      <p:cBhvr additive="base">
                                        <p:cTn id="44" dur="500" fill="hold"/>
                                        <p:tgtEl>
                                          <p:spTgt spid="21517">
                                            <p:txEl>
                                              <p:pRg st="1" end="1"/>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15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9" presetClass="entr" presetSubtype="10" fill="hold" grpId="0" nodeType="clickEffect">
                                  <p:stCondLst>
                                    <p:cond delay="0"/>
                                  </p:stCondLst>
                                  <p:childTnLst>
                                    <p:set>
                                      <p:cBhvr>
                                        <p:cTn id="49" dur="1" fill="hold">
                                          <p:stCondLst>
                                            <p:cond delay="0"/>
                                          </p:stCondLst>
                                        </p:cTn>
                                        <p:tgtEl>
                                          <p:spTgt spid="21515"/>
                                        </p:tgtEl>
                                        <p:attrNameLst>
                                          <p:attrName>style.visibility</p:attrName>
                                        </p:attrNameLst>
                                      </p:cBhvr>
                                      <p:to>
                                        <p:strVal val="visible"/>
                                      </p:to>
                                    </p:set>
                                    <p:anim calcmode="lin" valueType="num">
                                      <p:cBhvr>
                                        <p:cTn id="50" dur="5000" fill="hold"/>
                                        <p:tgtEl>
                                          <p:spTgt spid="21515"/>
                                        </p:tgtEl>
                                        <p:attrNameLst>
                                          <p:attrName>ppt_w</p:attrName>
                                        </p:attrNameLst>
                                      </p:cBhvr>
                                      <p:tavLst>
                                        <p:tav tm="0" fmla="#ppt_w*sin(2.5*pi*$)">
                                          <p:val>
                                            <p:fltVal val="0"/>
                                          </p:val>
                                        </p:tav>
                                        <p:tav tm="100000">
                                          <p:val>
                                            <p:fltVal val="1"/>
                                          </p:val>
                                        </p:tav>
                                      </p:tavLst>
                                    </p:anim>
                                    <p:anim calcmode="lin" valueType="num">
                                      <p:cBhvr>
                                        <p:cTn id="51" dur="5000" fill="hold"/>
                                        <p:tgtEl>
                                          <p:spTgt spid="21515"/>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9" presetClass="entr" presetSubtype="10" fill="hold" grpId="0" nodeType="clickEffect">
                                  <p:stCondLst>
                                    <p:cond delay="0"/>
                                  </p:stCondLst>
                                  <p:childTnLst>
                                    <p:set>
                                      <p:cBhvr>
                                        <p:cTn id="55" dur="1" fill="hold">
                                          <p:stCondLst>
                                            <p:cond delay="0"/>
                                          </p:stCondLst>
                                        </p:cTn>
                                        <p:tgtEl>
                                          <p:spTgt spid="21519"/>
                                        </p:tgtEl>
                                        <p:attrNameLst>
                                          <p:attrName>style.visibility</p:attrName>
                                        </p:attrNameLst>
                                      </p:cBhvr>
                                      <p:to>
                                        <p:strVal val="visible"/>
                                      </p:to>
                                    </p:set>
                                    <p:anim calcmode="lin" valueType="num">
                                      <p:cBhvr>
                                        <p:cTn id="56" dur="5000" fill="hold"/>
                                        <p:tgtEl>
                                          <p:spTgt spid="21519"/>
                                        </p:tgtEl>
                                        <p:attrNameLst>
                                          <p:attrName>ppt_w</p:attrName>
                                        </p:attrNameLst>
                                      </p:cBhvr>
                                      <p:tavLst>
                                        <p:tav tm="0" fmla="#ppt_w*sin(2.5*pi*$)">
                                          <p:val>
                                            <p:fltVal val="0"/>
                                          </p:val>
                                        </p:tav>
                                        <p:tav tm="100000">
                                          <p:val>
                                            <p:fltVal val="1"/>
                                          </p:val>
                                        </p:tav>
                                      </p:tavLst>
                                    </p:anim>
                                    <p:anim calcmode="lin" valueType="num">
                                      <p:cBhvr>
                                        <p:cTn id="57" dur="5000" fill="hold"/>
                                        <p:tgtEl>
                                          <p:spTgt spid="2151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2" name="ZISCHEN.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513"/>
                                        </p:tgtEl>
                                        <p:attrNameLst>
                                          <p:attrName>style.visibility</p:attrName>
                                        </p:attrNameLst>
                                      </p:cBhvr>
                                      <p:to>
                                        <p:strVal val="visible"/>
                                      </p:to>
                                    </p:set>
                                    <p:animEffect transition="in" filter="dissolve">
                                      <p:cBhvr>
                                        <p:cTn id="62"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autoUpdateAnimBg="0"/>
      <p:bldP spid="21509" grpId="0" animBg="1"/>
      <p:bldP spid="21510" grpId="0" animBg="1"/>
      <p:bldP spid="21511" grpId="0" animBg="1"/>
      <p:bldP spid="21512" grpId="0" animBg="1"/>
      <p:bldP spid="21513" grpId="0" animBg="1"/>
      <p:bldP spid="21515" grpId="0" animBg="1"/>
      <p:bldP spid="21517" grpId="0" build="p" animBg="1" autoUpdateAnimBg="0"/>
      <p:bldP spid="215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DSC0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Posten </a:t>
            </a:r>
            <a:r>
              <a:rPr lang="de-DE" altLang="de-DE" dirty="0" smtClean="0">
                <a:solidFill>
                  <a:schemeClr val="tx1"/>
                </a:solidFill>
                <a:effectLst>
                  <a:outerShdw blurRad="38100" dist="38100" dir="2700000" algn="tl">
                    <a:srgbClr val="FFFFFF"/>
                  </a:outerShdw>
                </a:effectLst>
              </a:rPr>
              <a:t>8a</a:t>
            </a:r>
            <a:endParaRPr lang="de-DE" altLang="de-DE" dirty="0">
              <a:solidFill>
                <a:schemeClr val="tx1"/>
              </a:solidFill>
              <a:effectLst>
                <a:outerShdw blurRad="38100" dist="38100" dir="2700000" algn="tl">
                  <a:srgbClr val="FFFFFF"/>
                </a:outerShdw>
              </a:effectLst>
            </a:endParaRPr>
          </a:p>
        </p:txBody>
      </p:sp>
      <p:sp>
        <p:nvSpPr>
          <p:cNvPr id="22531" name="Text Box 3"/>
          <p:cNvSpPr txBox="1">
            <a:spLocks noChangeArrowheads="1"/>
          </p:cNvSpPr>
          <p:nvPr/>
        </p:nvSpPr>
        <p:spPr bwMode="auto">
          <a:xfrm>
            <a:off x="0" y="765175"/>
            <a:ext cx="9144000" cy="793750"/>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0000"/>
                </a:solidFill>
                <a:effectLst/>
              </a:rPr>
              <a:t>Linksabbiegen mit Einspurstrecke</a:t>
            </a:r>
            <a:r>
              <a:rPr lang="de-DE" altLang="de-DE" sz="2800">
                <a:effectLst/>
              </a:rPr>
              <a:t/>
            </a:r>
            <a:br>
              <a:rPr lang="de-DE" altLang="de-DE" sz="2800">
                <a:effectLst/>
              </a:rPr>
            </a:br>
            <a:r>
              <a:rPr lang="de-DE" altLang="de-DE" sz="1800">
                <a:effectLst/>
              </a:rPr>
              <a:t>Blick zurück / Zeichengabe / Einspuren / Vortritt od. FG -streifen !</a:t>
            </a:r>
          </a:p>
        </p:txBody>
      </p:sp>
      <p:sp>
        <p:nvSpPr>
          <p:cNvPr id="22534" name="Line 6"/>
          <p:cNvSpPr>
            <a:spLocks noChangeShapeType="1"/>
          </p:cNvSpPr>
          <p:nvPr/>
        </p:nvSpPr>
        <p:spPr bwMode="auto">
          <a:xfrm flipV="1">
            <a:off x="6659563" y="4508500"/>
            <a:ext cx="673100" cy="644525"/>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2545" name="Rectangle 17"/>
          <p:cNvSpPr>
            <a:spLocks noChangeArrowheads="1"/>
          </p:cNvSpPr>
          <p:nvPr/>
        </p:nvSpPr>
        <p:spPr bwMode="auto">
          <a:xfrm>
            <a:off x="4787900" y="4581525"/>
            <a:ext cx="4356100" cy="2322513"/>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e-DE" altLang="de-DE" sz="1400">
                <a:effectLst/>
              </a:rPr>
              <a:t>Pass uf: (Fussgängerstreifen &amp; Trottoir)</a:t>
            </a:r>
          </a:p>
          <a:p>
            <a:pPr eaLnBrk="0" hangingPunct="0">
              <a:spcBef>
                <a:spcPct val="50000"/>
              </a:spcBef>
            </a:pPr>
            <a:r>
              <a:rPr lang="de-DE" altLang="de-DE" sz="1400" b="0">
                <a:effectLst/>
              </a:rPr>
              <a:t>Wenn du mit deinem Velo den Fussgängerstreifen zum Linksabbiegen benützen möchtest, musst du nach rechts das Handzeichen machen und am Trottoirrand anhalten und dabei steigst du gegen die Trottoirseite  ab. Anschliessend läufst du bis zum Fussgängerstreifen. Nach dem Überqueren des Fussgängerstreifens läufst du bis zum Warteraum und fügst dich wieder in den Verkehr ein (siehe Beschreibung Warteraum).</a:t>
            </a:r>
          </a:p>
        </p:txBody>
      </p:sp>
      <p:sp>
        <p:nvSpPr>
          <p:cNvPr id="22533" name="Line 5"/>
          <p:cNvSpPr>
            <a:spLocks noChangeShapeType="1"/>
          </p:cNvSpPr>
          <p:nvPr/>
        </p:nvSpPr>
        <p:spPr bwMode="auto">
          <a:xfrm flipV="1">
            <a:off x="5940425" y="5138738"/>
            <a:ext cx="842963" cy="1719262"/>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2535" name="Line 7"/>
          <p:cNvSpPr>
            <a:spLocks noChangeShapeType="1"/>
          </p:cNvSpPr>
          <p:nvPr/>
        </p:nvSpPr>
        <p:spPr bwMode="auto">
          <a:xfrm flipV="1">
            <a:off x="7162800" y="4064000"/>
            <a:ext cx="504825" cy="430213"/>
          </a:xfrm>
          <a:prstGeom prst="line">
            <a:avLst/>
          </a:prstGeom>
          <a:noFill/>
          <a:ln w="76200">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2536" name="Line 8"/>
          <p:cNvSpPr>
            <a:spLocks noChangeShapeType="1"/>
          </p:cNvSpPr>
          <p:nvPr/>
        </p:nvSpPr>
        <p:spPr bwMode="auto">
          <a:xfrm flipV="1">
            <a:off x="7667625" y="3205163"/>
            <a:ext cx="0" cy="858837"/>
          </a:xfrm>
          <a:prstGeom prst="line">
            <a:avLst/>
          </a:prstGeom>
          <a:noFill/>
          <a:ln w="76200">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2537" name="Line 9"/>
          <p:cNvSpPr>
            <a:spLocks noChangeShapeType="1"/>
          </p:cNvSpPr>
          <p:nvPr/>
        </p:nvSpPr>
        <p:spPr bwMode="auto">
          <a:xfrm flipH="1" flipV="1">
            <a:off x="4779963" y="3068638"/>
            <a:ext cx="2865437" cy="107950"/>
          </a:xfrm>
          <a:prstGeom prst="line">
            <a:avLst/>
          </a:prstGeom>
          <a:noFill/>
          <a:ln w="76200">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2538" name="Line 10"/>
          <p:cNvSpPr>
            <a:spLocks noChangeShapeType="1"/>
          </p:cNvSpPr>
          <p:nvPr/>
        </p:nvSpPr>
        <p:spPr bwMode="auto">
          <a:xfrm flipH="1">
            <a:off x="2781300" y="3097213"/>
            <a:ext cx="2020888" cy="430212"/>
          </a:xfrm>
          <a:prstGeom prst="line">
            <a:avLst/>
          </a:prstGeom>
          <a:noFill/>
          <a:ln w="76200">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2539" name="Line 11"/>
          <p:cNvSpPr>
            <a:spLocks noChangeShapeType="1"/>
          </p:cNvSpPr>
          <p:nvPr/>
        </p:nvSpPr>
        <p:spPr bwMode="auto">
          <a:xfrm flipV="1">
            <a:off x="336550" y="4708525"/>
            <a:ext cx="3286125" cy="1827213"/>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2540" name="Arc 12"/>
          <p:cNvSpPr>
            <a:spLocks/>
          </p:cNvSpPr>
          <p:nvPr/>
        </p:nvSpPr>
        <p:spPr bwMode="auto">
          <a:xfrm>
            <a:off x="1854200" y="3744913"/>
            <a:ext cx="1827213" cy="431800"/>
          </a:xfrm>
          <a:custGeom>
            <a:avLst/>
            <a:gdLst>
              <a:gd name="G0" fmla="+- 0 0 0"/>
              <a:gd name="G1" fmla="+- 21600 0 0"/>
              <a:gd name="G2" fmla="+- 21600 0 0"/>
              <a:gd name="T0" fmla="*/ 0 w 21304"/>
              <a:gd name="T1" fmla="*/ 0 h 21600"/>
              <a:gd name="T2" fmla="*/ 21304 w 21304"/>
              <a:gd name="T3" fmla="*/ 18039 h 21600"/>
              <a:gd name="T4" fmla="*/ 0 w 21304"/>
              <a:gd name="T5" fmla="*/ 21600 h 21600"/>
            </a:gdLst>
            <a:ahLst/>
            <a:cxnLst>
              <a:cxn ang="0">
                <a:pos x="T0" y="T1"/>
              </a:cxn>
              <a:cxn ang="0">
                <a:pos x="T2" y="T3"/>
              </a:cxn>
              <a:cxn ang="0">
                <a:pos x="T4" y="T5"/>
              </a:cxn>
            </a:cxnLst>
            <a:rect l="0" t="0" r="r" b="b"/>
            <a:pathLst>
              <a:path w="21304" h="21600" fill="none" extrusionOk="0">
                <a:moveTo>
                  <a:pt x="-1" y="0"/>
                </a:moveTo>
                <a:cubicBezTo>
                  <a:pt x="10555" y="0"/>
                  <a:pt x="19564" y="7628"/>
                  <a:pt x="21304" y="18038"/>
                </a:cubicBezTo>
              </a:path>
              <a:path w="21304" h="21600" stroke="0" extrusionOk="0">
                <a:moveTo>
                  <a:pt x="-1" y="0"/>
                </a:moveTo>
                <a:cubicBezTo>
                  <a:pt x="10555" y="0"/>
                  <a:pt x="19564" y="7628"/>
                  <a:pt x="21304" y="18038"/>
                </a:cubicBezTo>
                <a:lnTo>
                  <a:pt x="0" y="21600"/>
                </a:lnTo>
                <a:close/>
              </a:path>
            </a:pathLst>
          </a:custGeom>
          <a:noFill/>
          <a:ln w="76200">
            <a:solidFill>
              <a:srgbClr val="66FF33"/>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2542" name="Line 14"/>
          <p:cNvSpPr>
            <a:spLocks noChangeShapeType="1"/>
          </p:cNvSpPr>
          <p:nvPr/>
        </p:nvSpPr>
        <p:spPr bwMode="auto">
          <a:xfrm flipV="1">
            <a:off x="336550" y="4602163"/>
            <a:ext cx="2781300" cy="13970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2543" name="Arc 15"/>
          <p:cNvSpPr>
            <a:spLocks/>
          </p:cNvSpPr>
          <p:nvPr/>
        </p:nvSpPr>
        <p:spPr bwMode="auto">
          <a:xfrm>
            <a:off x="1431925" y="3744913"/>
            <a:ext cx="1852613" cy="465137"/>
          </a:xfrm>
          <a:custGeom>
            <a:avLst/>
            <a:gdLst>
              <a:gd name="G0" fmla="+- 0 0 0"/>
              <a:gd name="G1" fmla="+- 21600 0 0"/>
              <a:gd name="G2" fmla="+- 21600 0 0"/>
              <a:gd name="T0" fmla="*/ 0 w 21600"/>
              <a:gd name="T1" fmla="*/ 0 h 23312"/>
              <a:gd name="T2" fmla="*/ 21532 w 21600"/>
              <a:gd name="T3" fmla="*/ 23312 h 23312"/>
              <a:gd name="T4" fmla="*/ 0 w 21600"/>
              <a:gd name="T5" fmla="*/ 21600 h 23312"/>
            </a:gdLst>
            <a:ahLst/>
            <a:cxnLst>
              <a:cxn ang="0">
                <a:pos x="T0" y="T1"/>
              </a:cxn>
              <a:cxn ang="0">
                <a:pos x="T2" y="T3"/>
              </a:cxn>
              <a:cxn ang="0">
                <a:pos x="T4" y="T5"/>
              </a:cxn>
            </a:cxnLst>
            <a:rect l="0" t="0" r="r" b="b"/>
            <a:pathLst>
              <a:path w="21600" h="23312" fill="none" extrusionOk="0">
                <a:moveTo>
                  <a:pt x="-1" y="0"/>
                </a:moveTo>
                <a:cubicBezTo>
                  <a:pt x="11929" y="0"/>
                  <a:pt x="21600" y="9670"/>
                  <a:pt x="21600" y="21600"/>
                </a:cubicBezTo>
                <a:cubicBezTo>
                  <a:pt x="21600" y="22171"/>
                  <a:pt x="21577" y="22742"/>
                  <a:pt x="21532" y="23312"/>
                </a:cubicBezTo>
              </a:path>
              <a:path w="21600" h="23312" stroke="0" extrusionOk="0">
                <a:moveTo>
                  <a:pt x="-1" y="0"/>
                </a:moveTo>
                <a:cubicBezTo>
                  <a:pt x="11929" y="0"/>
                  <a:pt x="21600" y="9670"/>
                  <a:pt x="21600" y="21600"/>
                </a:cubicBezTo>
                <a:cubicBezTo>
                  <a:pt x="21600" y="22171"/>
                  <a:pt x="21577" y="22742"/>
                  <a:pt x="21532" y="23312"/>
                </a:cubicBezTo>
                <a:lnTo>
                  <a:pt x="0" y="21600"/>
                </a:lnTo>
                <a:close/>
              </a:path>
            </a:pathLst>
          </a:custGeom>
          <a:noFill/>
          <a:ln w="76200">
            <a:solidFill>
              <a:srgbClr val="FFFF00"/>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2546" name="AutoShape 18"/>
          <p:cNvSpPr>
            <a:spLocks noChangeArrowheads="1"/>
          </p:cNvSpPr>
          <p:nvPr/>
        </p:nvSpPr>
        <p:spPr bwMode="auto">
          <a:xfrm rot="-7371431">
            <a:off x="2055813" y="4759325"/>
            <a:ext cx="860425" cy="758825"/>
          </a:xfrm>
          <a:prstGeom prst="triangle">
            <a:avLst>
              <a:gd name="adj" fmla="val 50000"/>
            </a:avLst>
          </a:prstGeom>
          <a:solidFill>
            <a:schemeClr val="bg1"/>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2548" name="Text Box 20"/>
          <p:cNvSpPr txBox="1">
            <a:spLocks noChangeArrowheads="1"/>
          </p:cNvSpPr>
          <p:nvPr/>
        </p:nvSpPr>
        <p:spPr bwMode="auto">
          <a:xfrm rot="-2705586">
            <a:off x="4789488" y="3068638"/>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Gotthardstrasse</a:t>
            </a:r>
            <a:endParaRPr lang="de-DE" altLang="de-DE" sz="2400" b="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45">
                                            <p:bg/>
                                          </p:spTgt>
                                        </p:tgtEl>
                                        <p:attrNameLst>
                                          <p:attrName>style.visibility</p:attrName>
                                        </p:attrNameLst>
                                      </p:cBhvr>
                                      <p:to>
                                        <p:strVal val="visible"/>
                                      </p:to>
                                    </p:set>
                                    <p:anim calcmode="lin" valueType="num">
                                      <p:cBhvr additive="base">
                                        <p:cTn id="13" dur="500" fill="hold"/>
                                        <p:tgtEl>
                                          <p:spTgt spid="2254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545">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45">
                                            <p:txEl>
                                              <p:pRg st="0" end="0"/>
                                            </p:txEl>
                                          </p:spTgt>
                                        </p:tgtEl>
                                        <p:attrNameLst>
                                          <p:attrName>style.visibility</p:attrName>
                                        </p:attrNameLst>
                                      </p:cBhvr>
                                      <p:to>
                                        <p:strVal val="visible"/>
                                      </p:to>
                                    </p:set>
                                    <p:anim calcmode="lin" valueType="num">
                                      <p:cBhvr additive="base">
                                        <p:cTn id="19" dur="500" fill="hold"/>
                                        <p:tgtEl>
                                          <p:spTgt spid="2254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5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545">
                                            <p:txEl>
                                              <p:pRg st="1" end="1"/>
                                            </p:txEl>
                                          </p:spTgt>
                                        </p:tgtEl>
                                        <p:attrNameLst>
                                          <p:attrName>style.visibility</p:attrName>
                                        </p:attrNameLst>
                                      </p:cBhvr>
                                      <p:to>
                                        <p:strVal val="visible"/>
                                      </p:to>
                                    </p:set>
                                    <p:anim calcmode="lin" valueType="num">
                                      <p:cBhvr additive="base">
                                        <p:cTn id="25" dur="500" fill="hold"/>
                                        <p:tgtEl>
                                          <p:spTgt spid="22545">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54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45" grpId="0" build="p"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DSC00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Posten </a:t>
            </a:r>
            <a:r>
              <a:rPr lang="de-DE" altLang="de-DE" dirty="0" smtClean="0">
                <a:solidFill>
                  <a:schemeClr val="tx1"/>
                </a:solidFill>
                <a:effectLst>
                  <a:outerShdw blurRad="38100" dist="38100" dir="2700000" algn="tl">
                    <a:srgbClr val="FFFFFF"/>
                  </a:outerShdw>
                </a:effectLst>
              </a:rPr>
              <a:t>8b</a:t>
            </a:r>
            <a:endParaRPr lang="de-DE" altLang="de-DE" dirty="0">
              <a:solidFill>
                <a:schemeClr val="tx1"/>
              </a:solidFill>
              <a:effectLst>
                <a:outerShdw blurRad="38100" dist="38100" dir="2700000" algn="tl">
                  <a:srgbClr val="FFFFFF"/>
                </a:outerShdw>
              </a:effectLst>
            </a:endParaRPr>
          </a:p>
        </p:txBody>
      </p:sp>
      <p:sp>
        <p:nvSpPr>
          <p:cNvPr id="23556" name="Arc 4"/>
          <p:cNvSpPr>
            <a:spLocks/>
          </p:cNvSpPr>
          <p:nvPr/>
        </p:nvSpPr>
        <p:spPr bwMode="auto">
          <a:xfrm rot="20810187" flipV="1">
            <a:off x="2268538" y="3213100"/>
            <a:ext cx="3271837" cy="2408238"/>
          </a:xfrm>
          <a:custGeom>
            <a:avLst/>
            <a:gdLst>
              <a:gd name="G0" fmla="+- 0 0 0"/>
              <a:gd name="G1" fmla="+- 20831 0 0"/>
              <a:gd name="G2" fmla="+- 21600 0 0"/>
              <a:gd name="T0" fmla="*/ 5714 w 21545"/>
              <a:gd name="T1" fmla="*/ 0 h 20831"/>
              <a:gd name="T2" fmla="*/ 21545 w 21545"/>
              <a:gd name="T3" fmla="*/ 19294 h 20831"/>
              <a:gd name="T4" fmla="*/ 0 w 21545"/>
              <a:gd name="T5" fmla="*/ 20831 h 20831"/>
            </a:gdLst>
            <a:ahLst/>
            <a:cxnLst>
              <a:cxn ang="0">
                <a:pos x="T0" y="T1"/>
              </a:cxn>
              <a:cxn ang="0">
                <a:pos x="T2" y="T3"/>
              </a:cxn>
              <a:cxn ang="0">
                <a:pos x="T4" y="T5"/>
              </a:cxn>
            </a:cxnLst>
            <a:rect l="0" t="0" r="r" b="b"/>
            <a:pathLst>
              <a:path w="21545" h="20831" fill="none" extrusionOk="0">
                <a:moveTo>
                  <a:pt x="5713" y="0"/>
                </a:moveTo>
                <a:cubicBezTo>
                  <a:pt x="14548" y="2423"/>
                  <a:pt x="20893" y="10156"/>
                  <a:pt x="21545" y="19293"/>
                </a:cubicBezTo>
              </a:path>
              <a:path w="21545" h="20831" stroke="0" extrusionOk="0">
                <a:moveTo>
                  <a:pt x="5713" y="0"/>
                </a:moveTo>
                <a:cubicBezTo>
                  <a:pt x="14548" y="2423"/>
                  <a:pt x="20893" y="10156"/>
                  <a:pt x="21545" y="19293"/>
                </a:cubicBezTo>
                <a:lnTo>
                  <a:pt x="0" y="20831"/>
                </a:lnTo>
                <a:close/>
              </a:path>
            </a:pathLst>
          </a:custGeom>
          <a:noFill/>
          <a:ln w="76200">
            <a:solidFill>
              <a:srgbClr val="FFFF00"/>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3557" name="Arc 5"/>
          <p:cNvSpPr>
            <a:spLocks/>
          </p:cNvSpPr>
          <p:nvPr/>
        </p:nvSpPr>
        <p:spPr bwMode="auto">
          <a:xfrm rot="20893968" flipV="1">
            <a:off x="3203575" y="3284538"/>
            <a:ext cx="3124200" cy="2705100"/>
          </a:xfrm>
          <a:custGeom>
            <a:avLst/>
            <a:gdLst>
              <a:gd name="G0" fmla="+- 0 0 0"/>
              <a:gd name="G1" fmla="+- 20565 0 0"/>
              <a:gd name="G2" fmla="+- 21600 0 0"/>
              <a:gd name="T0" fmla="*/ 6607 w 21600"/>
              <a:gd name="T1" fmla="*/ 0 h 25557"/>
              <a:gd name="T2" fmla="*/ 21015 w 21600"/>
              <a:gd name="T3" fmla="*/ 25557 h 25557"/>
              <a:gd name="T4" fmla="*/ 0 w 21600"/>
              <a:gd name="T5" fmla="*/ 20565 h 25557"/>
            </a:gdLst>
            <a:ahLst/>
            <a:cxnLst>
              <a:cxn ang="0">
                <a:pos x="T0" y="T1"/>
              </a:cxn>
              <a:cxn ang="0">
                <a:pos x="T2" y="T3"/>
              </a:cxn>
              <a:cxn ang="0">
                <a:pos x="T4" y="T5"/>
              </a:cxn>
            </a:cxnLst>
            <a:rect l="0" t="0" r="r" b="b"/>
            <a:pathLst>
              <a:path w="21600" h="25557" fill="none" extrusionOk="0">
                <a:moveTo>
                  <a:pt x="6606" y="0"/>
                </a:moveTo>
                <a:cubicBezTo>
                  <a:pt x="15541" y="2870"/>
                  <a:pt x="21600" y="11181"/>
                  <a:pt x="21600" y="20565"/>
                </a:cubicBezTo>
                <a:cubicBezTo>
                  <a:pt x="21600" y="22246"/>
                  <a:pt x="21403" y="23921"/>
                  <a:pt x="21015" y="25557"/>
                </a:cubicBezTo>
              </a:path>
              <a:path w="21600" h="25557" stroke="0" extrusionOk="0">
                <a:moveTo>
                  <a:pt x="6606" y="0"/>
                </a:moveTo>
                <a:cubicBezTo>
                  <a:pt x="15541" y="2870"/>
                  <a:pt x="21600" y="11181"/>
                  <a:pt x="21600" y="20565"/>
                </a:cubicBezTo>
                <a:cubicBezTo>
                  <a:pt x="21600" y="22246"/>
                  <a:pt x="21403" y="23921"/>
                  <a:pt x="21015" y="25557"/>
                </a:cubicBezTo>
                <a:lnTo>
                  <a:pt x="0" y="20565"/>
                </a:lnTo>
                <a:close/>
              </a:path>
            </a:pathLst>
          </a:custGeom>
          <a:noFill/>
          <a:ln w="76200">
            <a:solidFill>
              <a:srgbClr val="66FF33"/>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3559" name="Line 7"/>
          <p:cNvSpPr>
            <a:spLocks noChangeShapeType="1"/>
          </p:cNvSpPr>
          <p:nvPr/>
        </p:nvSpPr>
        <p:spPr bwMode="auto">
          <a:xfrm flipH="1" flipV="1">
            <a:off x="6084888" y="2852738"/>
            <a:ext cx="2362200" cy="76200"/>
          </a:xfrm>
          <a:prstGeom prst="line">
            <a:avLst/>
          </a:prstGeom>
          <a:noFill/>
          <a:ln w="76200">
            <a:solidFill>
              <a:srgbClr val="66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3560" name="Oval 8"/>
          <p:cNvSpPr>
            <a:spLocks noChangeArrowheads="1"/>
          </p:cNvSpPr>
          <p:nvPr/>
        </p:nvSpPr>
        <p:spPr bwMode="auto">
          <a:xfrm rot="-1496354">
            <a:off x="5505450" y="2525713"/>
            <a:ext cx="381000" cy="609600"/>
          </a:xfrm>
          <a:prstGeom prst="ellipse">
            <a:avLst/>
          </a:prstGeom>
          <a:solidFill>
            <a:srgbClr val="66FF33"/>
          </a:solidFill>
          <a:ln w="762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3561" name="Line 9"/>
          <p:cNvSpPr>
            <a:spLocks noChangeShapeType="1"/>
          </p:cNvSpPr>
          <p:nvPr/>
        </p:nvSpPr>
        <p:spPr bwMode="auto">
          <a:xfrm flipH="1">
            <a:off x="3810000" y="4572000"/>
            <a:ext cx="4419600" cy="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3562" name="Text Box 10"/>
          <p:cNvSpPr txBox="1">
            <a:spLocks noChangeArrowheads="1"/>
          </p:cNvSpPr>
          <p:nvPr/>
        </p:nvSpPr>
        <p:spPr bwMode="auto">
          <a:xfrm>
            <a:off x="5435600" y="2565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3300"/>
                </a:solidFill>
                <a:effectLst>
                  <a:outerShdw blurRad="38100" dist="38100" dir="2700000" algn="tl">
                    <a:srgbClr val="C0C0C0"/>
                  </a:outerShdw>
                </a:effectLst>
              </a:rPr>
              <a:t>W</a:t>
            </a:r>
            <a:endParaRPr lang="de-DE" altLang="de-DE" sz="2400" b="0">
              <a:effectLst/>
            </a:endParaRPr>
          </a:p>
        </p:txBody>
      </p:sp>
      <p:sp>
        <p:nvSpPr>
          <p:cNvPr id="23563" name="Line 11"/>
          <p:cNvSpPr>
            <a:spLocks noChangeShapeType="1"/>
          </p:cNvSpPr>
          <p:nvPr/>
        </p:nvSpPr>
        <p:spPr bwMode="auto">
          <a:xfrm flipH="1" flipV="1">
            <a:off x="5292725" y="2133600"/>
            <a:ext cx="381000" cy="457200"/>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3564" name="Arc 12"/>
          <p:cNvSpPr>
            <a:spLocks/>
          </p:cNvSpPr>
          <p:nvPr/>
        </p:nvSpPr>
        <p:spPr bwMode="auto">
          <a:xfrm flipH="1">
            <a:off x="5219700" y="1844675"/>
            <a:ext cx="609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66FF33"/>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3565" name="Rectangle 13"/>
          <p:cNvSpPr>
            <a:spLocks noChangeArrowheads="1"/>
          </p:cNvSpPr>
          <p:nvPr/>
        </p:nvSpPr>
        <p:spPr bwMode="auto">
          <a:xfrm>
            <a:off x="0" y="1066800"/>
            <a:ext cx="2411413" cy="4237038"/>
          </a:xfrm>
          <a:prstGeom prst="rect">
            <a:avLst/>
          </a:prstGeom>
          <a:solidFill>
            <a:srgbClr val="FFFF00">
              <a:alpha val="5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e-DE" altLang="de-DE" sz="1400">
                <a:effectLst>
                  <a:outerShdw blurRad="38100" dist="38100" dir="2700000" algn="tl">
                    <a:srgbClr val="FFFFFF"/>
                  </a:outerShdw>
                </a:effectLst>
              </a:rPr>
              <a:t>Pass uf:     ( Warteraum )</a:t>
            </a:r>
          </a:p>
          <a:p>
            <a:pPr eaLnBrk="0" hangingPunct="0">
              <a:spcBef>
                <a:spcPct val="50000"/>
              </a:spcBef>
            </a:pPr>
            <a:r>
              <a:rPr lang="de-DE" altLang="de-DE" sz="1400" b="0">
                <a:effectLst/>
              </a:rPr>
              <a:t>Beim Verlassen des Trottoirs musst du zuerst schauen ob von hinten her deine Fahrbahn frei ist, damit du dein Fahrrad parallel zum Trottoir auf die Strasse stellen kannst.</a:t>
            </a:r>
          </a:p>
          <a:p>
            <a:pPr eaLnBrk="0" hangingPunct="0">
              <a:spcBef>
                <a:spcPct val="50000"/>
              </a:spcBef>
            </a:pPr>
            <a:r>
              <a:rPr lang="de-DE" altLang="de-DE" sz="1400" b="0">
                <a:effectLst/>
              </a:rPr>
              <a:t>Bevor du dann deine Fahrt fortsetzen darfst, musst du nochmals einen Blick nach hinten tun.</a:t>
            </a:r>
          </a:p>
          <a:p>
            <a:pPr eaLnBrk="0" hangingPunct="0">
              <a:spcBef>
                <a:spcPct val="50000"/>
              </a:spcBef>
            </a:pPr>
            <a:r>
              <a:rPr lang="de-DE" altLang="de-DE" sz="1400" b="0">
                <a:effectLst/>
              </a:rPr>
              <a:t>Warum musst du, wenn du dein Fahrrad auf die Fahrbahn stellst und bevor du deine Fahrt fortsetzen darfst jeweils nach hinten schauen ? </a:t>
            </a:r>
          </a:p>
        </p:txBody>
      </p:sp>
      <p:sp>
        <p:nvSpPr>
          <p:cNvPr id="23566" name="Text Box 14"/>
          <p:cNvSpPr txBox="1">
            <a:spLocks noChangeArrowheads="1"/>
          </p:cNvSpPr>
          <p:nvPr/>
        </p:nvSpPr>
        <p:spPr bwMode="auto">
          <a:xfrm>
            <a:off x="6248400" y="3962400"/>
            <a:ext cx="2716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800">
                <a:solidFill>
                  <a:srgbClr val="FF6600"/>
                </a:solidFill>
                <a:effectLst>
                  <a:outerShdw blurRad="38100" dist="38100" dir="2700000" algn="tl">
                    <a:srgbClr val="C0C0C0"/>
                  </a:outerShdw>
                </a:effectLst>
              </a:rPr>
              <a:t>Gegenverkehr</a:t>
            </a:r>
            <a:endParaRPr lang="de-DE" altLang="de-DE" sz="2400" b="0">
              <a:effectLst/>
            </a:endParaRPr>
          </a:p>
        </p:txBody>
      </p:sp>
      <p:sp>
        <p:nvSpPr>
          <p:cNvPr id="23567" name="AutoShape 15"/>
          <p:cNvSpPr>
            <a:spLocks noChangeArrowheads="1"/>
          </p:cNvSpPr>
          <p:nvPr/>
        </p:nvSpPr>
        <p:spPr bwMode="auto">
          <a:xfrm rot="-6984273">
            <a:off x="2339975" y="6096000"/>
            <a:ext cx="762000" cy="762000"/>
          </a:xfrm>
          <a:prstGeom prst="triangle">
            <a:avLst>
              <a:gd name="adj" fmla="val 50000"/>
            </a:avLst>
          </a:prstGeom>
          <a:solidFill>
            <a:schemeClr val="bg1"/>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3567"/>
                                        </p:tgtEl>
                                        <p:attrNameLst>
                                          <p:attrName>style.visibility</p:attrName>
                                        </p:attrNameLst>
                                      </p:cBhvr>
                                      <p:to>
                                        <p:strVal val="visible"/>
                                      </p:to>
                                    </p:set>
                                    <p:anim calcmode="lin" valueType="num">
                                      <p:cBhvr>
                                        <p:cTn id="7" dur="5000" fill="hold"/>
                                        <p:tgtEl>
                                          <p:spTgt spid="23567"/>
                                        </p:tgtEl>
                                        <p:attrNameLst>
                                          <p:attrName>ppt_w</p:attrName>
                                        </p:attrNameLst>
                                      </p:cBhvr>
                                      <p:tavLst>
                                        <p:tav tm="0" fmla="#ppt_w*sin(2.5*pi*$)">
                                          <p:val>
                                            <p:fltVal val="0"/>
                                          </p:val>
                                        </p:tav>
                                        <p:tav tm="100000">
                                          <p:val>
                                            <p:fltVal val="1"/>
                                          </p:val>
                                        </p:tav>
                                      </p:tavLst>
                                    </p:anim>
                                    <p:anim calcmode="lin" valueType="num">
                                      <p:cBhvr>
                                        <p:cTn id="8" dur="5000" fill="hold"/>
                                        <p:tgtEl>
                                          <p:spTgt spid="2356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type="lt">
                                    <p:tmPct val="100000"/>
                                  </p:iterate>
                                  <p:childTnLst>
                                    <p:set>
                                      <p:cBhvr>
                                        <p:cTn id="12" dur="1" fill="hold">
                                          <p:stCondLst>
                                            <p:cond delay="0"/>
                                          </p:stCondLst>
                                        </p:cTn>
                                        <p:tgtEl>
                                          <p:spTgt spid="23566"/>
                                        </p:tgtEl>
                                        <p:attrNameLst>
                                          <p:attrName>style.visibility</p:attrName>
                                        </p:attrNameLst>
                                      </p:cBhvr>
                                      <p:to>
                                        <p:strVal val="visible"/>
                                      </p:to>
                                    </p:set>
                                    <p:anim calcmode="lin" valueType="num">
                                      <p:cBhvr additive="base">
                                        <p:cTn id="13" dur="75" fill="hold"/>
                                        <p:tgtEl>
                                          <p:spTgt spid="23566"/>
                                        </p:tgtEl>
                                        <p:attrNameLst>
                                          <p:attrName>ppt_x</p:attrName>
                                        </p:attrNameLst>
                                      </p:cBhvr>
                                      <p:tavLst>
                                        <p:tav tm="0">
                                          <p:val>
                                            <p:strVal val="1+#ppt_w/2"/>
                                          </p:val>
                                        </p:tav>
                                        <p:tav tm="100000">
                                          <p:val>
                                            <p:strVal val="#ppt_x"/>
                                          </p:val>
                                        </p:tav>
                                      </p:tavLst>
                                    </p:anim>
                                    <p:anim calcmode="lin" valueType="num">
                                      <p:cBhvr additive="base">
                                        <p:cTn id="14" dur="75" fill="hold"/>
                                        <p:tgtEl>
                                          <p:spTgt spid="2356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566"/>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3" name="SCHREIBM.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1" presetClass="entr" presetSubtype="0" fill="hold" grpId="0" nodeType="clickEffect">
                                  <p:stCondLst>
                                    <p:cond delay="0"/>
                                  </p:stCondLst>
                                  <p:childTnLst>
                                    <p:set>
                                      <p:cBhvr>
                                        <p:cTn id="18" dur="1000">
                                          <p:stCondLst>
                                            <p:cond delay="0"/>
                                          </p:stCondLst>
                                        </p:cTn>
                                        <p:tgtEl>
                                          <p:spTgt spid="2356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ZISCHEN.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3557"/>
                                        </p:tgtEl>
                                        <p:attrNameLst>
                                          <p:attrName>style.visibility</p:attrName>
                                        </p:attrNameLst>
                                      </p:cBhvr>
                                      <p:to>
                                        <p:strVal val="visible"/>
                                      </p:to>
                                    </p:set>
                                    <p:animEffect transition="in" filter="dissolve">
                                      <p:cBhvr>
                                        <p:cTn id="23" dur="500"/>
                                        <p:tgtEl>
                                          <p:spTgt spid="2355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3556"/>
                                        </p:tgtEl>
                                        <p:attrNameLst>
                                          <p:attrName>style.visibility</p:attrName>
                                        </p:attrNameLst>
                                      </p:cBhvr>
                                      <p:to>
                                        <p:strVal val="visible"/>
                                      </p:to>
                                    </p:set>
                                    <p:animEffect transition="in" filter="dissolve">
                                      <p:cBhvr>
                                        <p:cTn id="28" dur="500"/>
                                        <p:tgtEl>
                                          <p:spTgt spid="235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3563"/>
                                        </p:tgtEl>
                                        <p:attrNameLst>
                                          <p:attrName>style.visibility</p:attrName>
                                        </p:attrNameLst>
                                      </p:cBhvr>
                                      <p:to>
                                        <p:strVal val="visible"/>
                                      </p:to>
                                    </p:set>
                                    <p:anim calcmode="lin" valueType="num">
                                      <p:cBhvr additive="base">
                                        <p:cTn id="33" dur="500" fill="hold"/>
                                        <p:tgtEl>
                                          <p:spTgt spid="23563"/>
                                        </p:tgtEl>
                                        <p:attrNameLst>
                                          <p:attrName>ppt_x</p:attrName>
                                        </p:attrNameLst>
                                      </p:cBhvr>
                                      <p:tavLst>
                                        <p:tav tm="0">
                                          <p:val>
                                            <p:strVal val="0-#ppt_w/2"/>
                                          </p:val>
                                        </p:tav>
                                        <p:tav tm="100000">
                                          <p:val>
                                            <p:strVal val="#ppt_x"/>
                                          </p:val>
                                        </p:tav>
                                      </p:tavLst>
                                    </p:anim>
                                    <p:anim calcmode="lin" valueType="num">
                                      <p:cBhvr additive="base">
                                        <p:cTn id="34" dur="500" fill="hold"/>
                                        <p:tgtEl>
                                          <p:spTgt spid="235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ZISCHEN.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3564"/>
                                        </p:tgtEl>
                                        <p:attrNameLst>
                                          <p:attrName>style.visibility</p:attrName>
                                        </p:attrNameLst>
                                      </p:cBhvr>
                                      <p:to>
                                        <p:strVal val="visible"/>
                                      </p:to>
                                    </p:set>
                                    <p:animEffect transition="in" filter="dissolve">
                                      <p:cBhvr>
                                        <p:cTn id="39" dur="500"/>
                                        <p:tgtEl>
                                          <p:spTgt spid="2356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3565">
                                            <p:bg/>
                                          </p:spTgt>
                                        </p:tgtEl>
                                        <p:attrNameLst>
                                          <p:attrName>style.visibility</p:attrName>
                                        </p:attrNameLst>
                                      </p:cBhvr>
                                      <p:to>
                                        <p:strVal val="visible"/>
                                      </p:to>
                                    </p:set>
                                    <p:animEffect transition="in" filter="dissolve">
                                      <p:cBhvr>
                                        <p:cTn id="44" dur="500"/>
                                        <p:tgtEl>
                                          <p:spTgt spid="23565">
                                            <p:bg/>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3565">
                                            <p:txEl>
                                              <p:pRg st="0" end="0"/>
                                            </p:txEl>
                                          </p:spTgt>
                                        </p:tgtEl>
                                        <p:attrNameLst>
                                          <p:attrName>style.visibility</p:attrName>
                                        </p:attrNameLst>
                                      </p:cBhvr>
                                      <p:to>
                                        <p:strVal val="visible"/>
                                      </p:to>
                                    </p:set>
                                    <p:animEffect transition="in" filter="dissolve">
                                      <p:cBhvr>
                                        <p:cTn id="49" dur="500"/>
                                        <p:tgtEl>
                                          <p:spTgt spid="23565">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3565">
                                            <p:txEl>
                                              <p:pRg st="1" end="1"/>
                                            </p:txEl>
                                          </p:spTgt>
                                        </p:tgtEl>
                                        <p:attrNameLst>
                                          <p:attrName>style.visibility</p:attrName>
                                        </p:attrNameLst>
                                      </p:cBhvr>
                                      <p:to>
                                        <p:strVal val="visible"/>
                                      </p:to>
                                    </p:set>
                                    <p:animEffect transition="in" filter="dissolve">
                                      <p:cBhvr>
                                        <p:cTn id="54" dur="500"/>
                                        <p:tgtEl>
                                          <p:spTgt spid="23565">
                                            <p:txEl>
                                              <p:pRg st="1" end="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3565">
                                            <p:txEl>
                                              <p:pRg st="2" end="2"/>
                                            </p:txEl>
                                          </p:spTgt>
                                        </p:tgtEl>
                                        <p:attrNameLst>
                                          <p:attrName>style.visibility</p:attrName>
                                        </p:attrNameLst>
                                      </p:cBhvr>
                                      <p:to>
                                        <p:strVal val="visible"/>
                                      </p:to>
                                    </p:set>
                                    <p:animEffect transition="in" filter="dissolve">
                                      <p:cBhvr>
                                        <p:cTn id="59" dur="500"/>
                                        <p:tgtEl>
                                          <p:spTgt spid="23565">
                                            <p:txEl>
                                              <p:pRg st="2" end="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23565">
                                            <p:txEl>
                                              <p:pRg st="3" end="3"/>
                                            </p:txEl>
                                          </p:spTgt>
                                        </p:tgtEl>
                                        <p:attrNameLst>
                                          <p:attrName>style.visibility</p:attrName>
                                        </p:attrNameLst>
                                      </p:cBhvr>
                                      <p:to>
                                        <p:strVal val="visible"/>
                                      </p:to>
                                    </p:set>
                                    <p:animEffect transition="in" filter="dissolve">
                                      <p:cBhvr>
                                        <p:cTn id="64" dur="500"/>
                                        <p:tgtEl>
                                          <p:spTgt spid="23565">
                                            <p:txEl>
                                              <p:pRg st="3" end="3"/>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23559"/>
                                        </p:tgtEl>
                                        <p:attrNameLst>
                                          <p:attrName>style.visibility</p:attrName>
                                        </p:attrNameLst>
                                      </p:cBhvr>
                                      <p:to>
                                        <p:strVal val="visible"/>
                                      </p:to>
                                    </p:set>
                                    <p:anim calcmode="lin" valueType="num">
                                      <p:cBhvr additive="base">
                                        <p:cTn id="69" dur="500" fill="hold"/>
                                        <p:tgtEl>
                                          <p:spTgt spid="23559"/>
                                        </p:tgtEl>
                                        <p:attrNameLst>
                                          <p:attrName>ppt_x</p:attrName>
                                        </p:attrNameLst>
                                      </p:cBhvr>
                                      <p:tavLst>
                                        <p:tav tm="0">
                                          <p:val>
                                            <p:strVal val="1+#ppt_w/2"/>
                                          </p:val>
                                        </p:tav>
                                        <p:tav tm="100000">
                                          <p:val>
                                            <p:strVal val="#ppt_x"/>
                                          </p:val>
                                        </p:tav>
                                      </p:tavLst>
                                    </p:anim>
                                    <p:anim calcmode="lin" valueType="num">
                                      <p:cBhvr additive="base">
                                        <p:cTn id="70" dur="500" fill="hold"/>
                                        <p:tgtEl>
                                          <p:spTgt spid="235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ZISCHEN.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23560"/>
                                        </p:tgtEl>
                                        <p:attrNameLst>
                                          <p:attrName>style.visibility</p:attrName>
                                        </p:attrNameLst>
                                      </p:cBhvr>
                                      <p:to>
                                        <p:strVal val="visible"/>
                                      </p:to>
                                    </p:set>
                                    <p:anim calcmode="lin" valueType="num">
                                      <p:cBhvr additive="base">
                                        <p:cTn id="75" dur="500" fill="hold"/>
                                        <p:tgtEl>
                                          <p:spTgt spid="23560"/>
                                        </p:tgtEl>
                                        <p:attrNameLst>
                                          <p:attrName>ppt_x</p:attrName>
                                        </p:attrNameLst>
                                      </p:cBhvr>
                                      <p:tavLst>
                                        <p:tav tm="0">
                                          <p:val>
                                            <p:strVal val="0-#ppt_w/2"/>
                                          </p:val>
                                        </p:tav>
                                        <p:tav tm="100000">
                                          <p:val>
                                            <p:strVal val="#ppt_x"/>
                                          </p:val>
                                        </p:tav>
                                      </p:tavLst>
                                    </p:anim>
                                    <p:anim calcmode="lin" valueType="num">
                                      <p:cBhvr additive="base">
                                        <p:cTn id="76" dur="500" fill="hold"/>
                                        <p:tgtEl>
                                          <p:spTgt spid="235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2" name="ZISCHEN.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23562">
                                            <p:txEl>
                                              <p:pRg st="0" end="0"/>
                                            </p:txEl>
                                          </p:spTgt>
                                        </p:tgtEl>
                                        <p:attrNameLst>
                                          <p:attrName>style.visibility</p:attrName>
                                        </p:attrNameLst>
                                      </p:cBhvr>
                                      <p:to>
                                        <p:strVal val="visible"/>
                                      </p:to>
                                    </p:set>
                                    <p:anim calcmode="lin" valueType="num">
                                      <p:cBhvr additive="base">
                                        <p:cTn id="81" dur="500" fill="hold"/>
                                        <p:tgtEl>
                                          <p:spTgt spid="23562">
                                            <p:txEl>
                                              <p:pRg st="0" end="0"/>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235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BREM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9" grpId="0" animBg="1"/>
      <p:bldP spid="23560" grpId="0" animBg="1"/>
      <p:bldP spid="23561" grpId="0" animBg="1"/>
      <p:bldP spid="23562" grpId="0" build="p" autoUpdateAnimBg="0"/>
      <p:bldP spid="23563" grpId="0" animBg="1"/>
      <p:bldP spid="23564" grpId="0" animBg="1"/>
      <p:bldP spid="23565" grpId="0" build="p" animBg="1" autoUpdateAnimBg="0"/>
      <p:bldP spid="23566" grpId="0" autoUpdateAnimBg="0"/>
      <p:bldP spid="2356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DSC00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Posten </a:t>
            </a:r>
            <a:r>
              <a:rPr lang="de-DE" altLang="de-DE" dirty="0" smtClean="0">
                <a:solidFill>
                  <a:schemeClr val="tx1"/>
                </a:solidFill>
                <a:effectLst>
                  <a:outerShdw blurRad="38100" dist="38100" dir="2700000" algn="tl">
                    <a:srgbClr val="FFFFFF"/>
                  </a:outerShdw>
                </a:effectLst>
              </a:rPr>
              <a:t>9</a:t>
            </a:r>
            <a:endParaRPr lang="de-DE" altLang="de-DE" sz="2400" b="0" dirty="0">
              <a:solidFill>
                <a:schemeClr val="accent1"/>
              </a:solidFill>
              <a:effectLst>
                <a:outerShdw blurRad="38100" dist="38100" dir="2700000" algn="tl">
                  <a:srgbClr val="000000"/>
                </a:outerShdw>
              </a:effectLst>
            </a:endParaRPr>
          </a:p>
        </p:txBody>
      </p:sp>
      <p:sp>
        <p:nvSpPr>
          <p:cNvPr id="24579" name="Text Box 3"/>
          <p:cNvSpPr txBox="1">
            <a:spLocks noChangeArrowheads="1"/>
          </p:cNvSpPr>
          <p:nvPr/>
        </p:nvSpPr>
        <p:spPr bwMode="auto">
          <a:xfrm>
            <a:off x="0" y="765175"/>
            <a:ext cx="9144000" cy="793750"/>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effectLst/>
              </a:rPr>
              <a:t>Linksabbiegen ohne Anhaltspunkt </a:t>
            </a:r>
            <a:r>
              <a:rPr lang="de-DE" altLang="de-DE" sz="1800">
                <a:effectLst/>
              </a:rPr>
              <a:t>/ Blick zurück / Zeichengabe / Einspuren / Vortritt          (Gegenverkehr &amp; Rechtsvortritt) !</a:t>
            </a:r>
          </a:p>
        </p:txBody>
      </p:sp>
      <p:sp>
        <p:nvSpPr>
          <p:cNvPr id="24581" name="Line 5"/>
          <p:cNvSpPr>
            <a:spLocks noChangeShapeType="1"/>
          </p:cNvSpPr>
          <p:nvPr/>
        </p:nvSpPr>
        <p:spPr bwMode="auto">
          <a:xfrm flipH="1" flipV="1">
            <a:off x="5795963" y="4076700"/>
            <a:ext cx="2232025" cy="792163"/>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4582" name="Arc 6"/>
          <p:cNvSpPr>
            <a:spLocks/>
          </p:cNvSpPr>
          <p:nvPr/>
        </p:nvSpPr>
        <p:spPr bwMode="auto">
          <a:xfrm rot="-1737602">
            <a:off x="2124075" y="3213100"/>
            <a:ext cx="1793875" cy="776288"/>
          </a:xfrm>
          <a:custGeom>
            <a:avLst/>
            <a:gdLst>
              <a:gd name="G0" fmla="+- 0 0 0"/>
              <a:gd name="G1" fmla="+- 20034 0 0"/>
              <a:gd name="G2" fmla="+- 21600 0 0"/>
              <a:gd name="T0" fmla="*/ 8075 w 21187"/>
              <a:gd name="T1" fmla="*/ 0 h 20034"/>
              <a:gd name="T2" fmla="*/ 21187 w 21187"/>
              <a:gd name="T3" fmla="*/ 15832 h 20034"/>
              <a:gd name="T4" fmla="*/ 0 w 21187"/>
              <a:gd name="T5" fmla="*/ 20034 h 20034"/>
            </a:gdLst>
            <a:ahLst/>
            <a:cxnLst>
              <a:cxn ang="0">
                <a:pos x="T0" y="T1"/>
              </a:cxn>
              <a:cxn ang="0">
                <a:pos x="T2" y="T3"/>
              </a:cxn>
              <a:cxn ang="0">
                <a:pos x="T4" y="T5"/>
              </a:cxn>
            </a:cxnLst>
            <a:rect l="0" t="0" r="r" b="b"/>
            <a:pathLst>
              <a:path w="21187" h="20034" fill="none" extrusionOk="0">
                <a:moveTo>
                  <a:pt x="8074" y="0"/>
                </a:moveTo>
                <a:cubicBezTo>
                  <a:pt x="14837" y="2725"/>
                  <a:pt x="19768" y="8679"/>
                  <a:pt x="21187" y="15831"/>
                </a:cubicBezTo>
              </a:path>
              <a:path w="21187" h="20034" stroke="0" extrusionOk="0">
                <a:moveTo>
                  <a:pt x="8074" y="0"/>
                </a:moveTo>
                <a:cubicBezTo>
                  <a:pt x="14837" y="2725"/>
                  <a:pt x="19768" y="8679"/>
                  <a:pt x="21187" y="15831"/>
                </a:cubicBezTo>
                <a:lnTo>
                  <a:pt x="0" y="20034"/>
                </a:lnTo>
                <a:close/>
              </a:path>
            </a:pathLst>
          </a:custGeom>
          <a:noFill/>
          <a:ln w="76200">
            <a:solidFill>
              <a:srgbClr val="66FF33"/>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4583" name="Line 7"/>
          <p:cNvSpPr>
            <a:spLocks noChangeShapeType="1"/>
          </p:cNvSpPr>
          <p:nvPr/>
        </p:nvSpPr>
        <p:spPr bwMode="auto">
          <a:xfrm flipH="1" flipV="1">
            <a:off x="3995738" y="3429000"/>
            <a:ext cx="1728787" cy="503238"/>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4587" name="Line 11"/>
          <p:cNvSpPr>
            <a:spLocks noChangeShapeType="1"/>
          </p:cNvSpPr>
          <p:nvPr/>
        </p:nvSpPr>
        <p:spPr bwMode="auto">
          <a:xfrm flipH="1" flipV="1">
            <a:off x="8027988" y="5013325"/>
            <a:ext cx="720725" cy="1368425"/>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4589" name="Text Box 13"/>
          <p:cNvSpPr txBox="1">
            <a:spLocks noChangeArrowheads="1"/>
          </p:cNvSpPr>
          <p:nvPr/>
        </p:nvSpPr>
        <p:spPr bwMode="auto">
          <a:xfrm rot="-3242247">
            <a:off x="3543300" y="54483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Alte Gasse</a:t>
            </a:r>
            <a:endParaRPr lang="de-DE" altLang="de-DE" sz="2400" b="0">
              <a:effectLst/>
            </a:endParaRPr>
          </a:p>
        </p:txBody>
      </p:sp>
      <p:sp>
        <p:nvSpPr>
          <p:cNvPr id="24590" name="Text Box 14"/>
          <p:cNvSpPr txBox="1">
            <a:spLocks noChangeArrowheads="1"/>
          </p:cNvSpPr>
          <p:nvPr/>
        </p:nvSpPr>
        <p:spPr bwMode="auto">
          <a:xfrm rot="-571705">
            <a:off x="323850" y="3141663"/>
            <a:ext cx="2268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Schulstrasse</a:t>
            </a:r>
            <a:endParaRPr lang="de-DE" altLang="de-DE" sz="2400" b="0">
              <a:effectLst/>
            </a:endParaRPr>
          </a:p>
        </p:txBody>
      </p:sp>
      <p:sp>
        <p:nvSpPr>
          <p:cNvPr id="24591" name="AutoShape 15"/>
          <p:cNvSpPr>
            <a:spLocks noChangeArrowheads="1"/>
          </p:cNvSpPr>
          <p:nvPr/>
        </p:nvSpPr>
        <p:spPr bwMode="auto">
          <a:xfrm rot="-14518827">
            <a:off x="6161088" y="4144963"/>
            <a:ext cx="609600" cy="762000"/>
          </a:xfrm>
          <a:prstGeom prst="triangle">
            <a:avLst>
              <a:gd name="adj" fmla="val 50000"/>
            </a:avLst>
          </a:prstGeom>
          <a:solidFill>
            <a:schemeClr val="bg1"/>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iterate type="wd">
                                    <p:tmPct val="100000"/>
                                  </p:iterate>
                                  <p:childTnLst>
                                    <p:set>
                                      <p:cBhvr>
                                        <p:cTn id="6" dur="1" fill="hold">
                                          <p:stCondLst>
                                            <p:cond delay="0"/>
                                          </p:stCondLst>
                                        </p:cTn>
                                        <p:tgtEl>
                                          <p:spTgt spid="24579"/>
                                        </p:tgtEl>
                                        <p:attrNameLst>
                                          <p:attrName>style.visibility</p:attrName>
                                        </p:attrNameLst>
                                      </p:cBhvr>
                                      <p:to>
                                        <p:strVal val="visible"/>
                                      </p:to>
                                    </p:set>
                                    <p:animEffect transition="in" filter="dissolve">
                                      <p:cBhvr>
                                        <p:cTn id="7" dur="3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87"/>
                                        </p:tgtEl>
                                        <p:attrNameLst>
                                          <p:attrName>style.visibility</p:attrName>
                                        </p:attrNameLst>
                                      </p:cBhvr>
                                      <p:to>
                                        <p:strVal val="visible"/>
                                      </p:to>
                                    </p:set>
                                    <p:animEffect transition="in" filter="dissolve">
                                      <p:cBhvr>
                                        <p:cTn id="12" dur="500"/>
                                        <p:tgtEl>
                                          <p:spTgt spid="245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dissolve">
                                      <p:cBhvr>
                                        <p:cTn id="17" dur="500"/>
                                        <p:tgtEl>
                                          <p:spTgt spid="245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83"/>
                                        </p:tgtEl>
                                        <p:attrNameLst>
                                          <p:attrName>style.visibility</p:attrName>
                                        </p:attrNameLst>
                                      </p:cBhvr>
                                      <p:to>
                                        <p:strVal val="visible"/>
                                      </p:to>
                                    </p:set>
                                    <p:animEffect transition="in" filter="dissolve">
                                      <p:cBhvr>
                                        <p:cTn id="22" dur="500"/>
                                        <p:tgtEl>
                                          <p:spTgt spid="245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9" presetClass="entr" presetSubtype="10" fill="hold" grpId="0" nodeType="clickEffect">
                                  <p:stCondLst>
                                    <p:cond delay="0"/>
                                  </p:stCondLst>
                                  <p:childTnLst>
                                    <p:set>
                                      <p:cBhvr>
                                        <p:cTn id="26" dur="1" fill="hold">
                                          <p:stCondLst>
                                            <p:cond delay="0"/>
                                          </p:stCondLst>
                                        </p:cTn>
                                        <p:tgtEl>
                                          <p:spTgt spid="24591"/>
                                        </p:tgtEl>
                                        <p:attrNameLst>
                                          <p:attrName>style.visibility</p:attrName>
                                        </p:attrNameLst>
                                      </p:cBhvr>
                                      <p:to>
                                        <p:strVal val="visible"/>
                                      </p:to>
                                    </p:set>
                                    <p:anim calcmode="lin" valueType="num">
                                      <p:cBhvr>
                                        <p:cTn id="27" dur="5000" fill="hold"/>
                                        <p:tgtEl>
                                          <p:spTgt spid="24591"/>
                                        </p:tgtEl>
                                        <p:attrNameLst>
                                          <p:attrName>ppt_w</p:attrName>
                                        </p:attrNameLst>
                                      </p:cBhvr>
                                      <p:tavLst>
                                        <p:tav tm="0" fmla="#ppt_w*sin(2.5*pi*$)">
                                          <p:val>
                                            <p:fltVal val="0"/>
                                          </p:val>
                                        </p:tav>
                                        <p:tav tm="100000">
                                          <p:val>
                                            <p:fltVal val="1"/>
                                          </p:val>
                                        </p:tav>
                                      </p:tavLst>
                                    </p:anim>
                                    <p:anim calcmode="lin" valueType="num">
                                      <p:cBhvr>
                                        <p:cTn id="28" dur="5000" fill="hold"/>
                                        <p:tgtEl>
                                          <p:spTgt spid="2459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ZISCHEN.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4582"/>
                                        </p:tgtEl>
                                        <p:attrNameLst>
                                          <p:attrName>style.visibility</p:attrName>
                                        </p:attrNameLst>
                                      </p:cBhvr>
                                      <p:to>
                                        <p:strVal val="visible"/>
                                      </p:to>
                                    </p:set>
                                    <p:animEffect transition="in" filter="dissolve">
                                      <p:cBhvr>
                                        <p:cTn id="33"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autoUpdateAnimBg="0"/>
      <p:bldP spid="24581" grpId="0" animBg="1"/>
      <p:bldP spid="24582" grpId="0" animBg="1"/>
      <p:bldP spid="24583" grpId="0" animBg="1"/>
      <p:bldP spid="24587" grpId="0" animBg="1"/>
      <p:bldP spid="245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FF0000"/>
                </a:solidFill>
              </a:rPr>
              <a:t>Vor jedem Manöver</a:t>
            </a:r>
            <a:endParaRPr lang="de-CH" dirty="0"/>
          </a:p>
        </p:txBody>
      </p:sp>
      <p:sp>
        <p:nvSpPr>
          <p:cNvPr id="4" name="Untertitel 2"/>
          <p:cNvSpPr>
            <a:spLocks noGrp="1"/>
          </p:cNvSpPr>
          <p:nvPr>
            <p:ph idx="1"/>
          </p:nvPr>
        </p:nvSpPr>
        <p:spPr>
          <a:xfrm>
            <a:off x="1475656" y="1600200"/>
            <a:ext cx="7211144" cy="4525963"/>
          </a:xfrm>
        </p:spPr>
        <p:txBody>
          <a:bodyPr/>
          <a:lstStyle/>
          <a:p>
            <a:pPr eaLnBrk="0" hangingPunct="0">
              <a:spcBef>
                <a:spcPct val="50000"/>
              </a:spcBef>
            </a:pPr>
            <a:endParaRPr lang="de-DE" sz="2800" dirty="0" smtClean="0">
              <a:solidFill>
                <a:srgbClr val="FF0000"/>
              </a:solidFill>
            </a:endParaRPr>
          </a:p>
          <a:p>
            <a:pPr marL="514350" indent="-514350" algn="l" eaLnBrk="0" hangingPunct="0">
              <a:spcBef>
                <a:spcPct val="50000"/>
              </a:spcBef>
              <a:buFont typeface="+mj-lt"/>
              <a:buAutoNum type="arabicPeriod"/>
            </a:pPr>
            <a:r>
              <a:rPr lang="de-DE" sz="2800" dirty="0" smtClean="0"/>
              <a:t>Blick zurück!!!!!!!!</a:t>
            </a:r>
          </a:p>
        </p:txBody>
      </p:sp>
    </p:spTree>
    <p:extLst>
      <p:ext uri="{BB962C8B-B14F-4D97-AF65-F5344CB8AC3E}">
        <p14:creationId xmlns:p14="http://schemas.microsoft.com/office/powerpoint/2010/main" val="1345125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C00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3" name="Rectangle 3"/>
          <p:cNvSpPr>
            <a:spLocks noChangeArrowheads="1"/>
          </p:cNvSpPr>
          <p:nvPr/>
        </p:nvSpPr>
        <p:spPr bwMode="auto">
          <a:xfrm>
            <a:off x="0" y="0"/>
            <a:ext cx="8305800" cy="762000"/>
          </a:xfrm>
          <a:prstGeom prst="rect">
            <a:avLst/>
          </a:prstGeom>
          <a:solidFill>
            <a:srgbClr val="FFFF00">
              <a:alpha val="5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dirty="0" err="1">
                <a:solidFill>
                  <a:schemeClr val="tx1"/>
                </a:solidFill>
                <a:effectLst>
                  <a:outerShdw blurRad="38100" dist="38100" dir="2700000" algn="tl">
                    <a:srgbClr val="FFFFFF"/>
                  </a:outerShdw>
                </a:effectLst>
              </a:rPr>
              <a:t>Radtest</a:t>
            </a:r>
            <a:r>
              <a:rPr lang="de-DE" altLang="de-DE" dirty="0">
                <a:solidFill>
                  <a:schemeClr val="tx1"/>
                </a:solidFill>
                <a:effectLst>
                  <a:outerShdw blurRad="38100" dist="38100" dir="2700000" algn="tl">
                    <a:srgbClr val="FFFFFF"/>
                  </a:outerShdw>
                </a:effectLst>
              </a:rPr>
              <a:t> </a:t>
            </a:r>
            <a:r>
              <a:rPr lang="de-DE" altLang="de-DE" dirty="0" err="1">
                <a:solidFill>
                  <a:schemeClr val="tx1"/>
                </a:solidFill>
                <a:effectLst>
                  <a:outerShdw blurRad="38100" dist="38100" dir="2700000" algn="tl">
                    <a:srgbClr val="FFFFFF"/>
                  </a:outerShdw>
                </a:effectLst>
              </a:rPr>
              <a:t>Ibach</a:t>
            </a:r>
            <a:r>
              <a:rPr lang="de-DE" altLang="de-DE" dirty="0">
                <a:solidFill>
                  <a:schemeClr val="tx1"/>
                </a:solidFill>
                <a:effectLst>
                  <a:outerShdw blurRad="38100" dist="38100" dir="2700000" algn="tl">
                    <a:srgbClr val="FFFFFF"/>
                  </a:outerShdw>
                </a:effectLst>
              </a:rPr>
              <a:t>  / Posten </a:t>
            </a:r>
            <a:r>
              <a:rPr lang="de-DE" altLang="de-DE" dirty="0" smtClean="0">
                <a:solidFill>
                  <a:schemeClr val="tx1"/>
                </a:solidFill>
                <a:effectLst>
                  <a:outerShdw blurRad="38100" dist="38100" dir="2700000" algn="tl">
                    <a:srgbClr val="FFFFFF"/>
                  </a:outerShdw>
                </a:effectLst>
              </a:rPr>
              <a:t>9a</a:t>
            </a:r>
            <a:endParaRPr lang="de-DE" altLang="de-DE" sz="2400" b="0" dirty="0">
              <a:solidFill>
                <a:schemeClr val="accent1"/>
              </a:solidFill>
              <a:effectLst>
                <a:outerShdw blurRad="38100" dist="38100" dir="2700000" algn="tl">
                  <a:srgbClr val="000000"/>
                </a:outerShdw>
              </a:effectLst>
            </a:endParaRPr>
          </a:p>
        </p:txBody>
      </p:sp>
      <p:sp>
        <p:nvSpPr>
          <p:cNvPr id="25604" name="Line 4"/>
          <p:cNvSpPr>
            <a:spLocks noChangeShapeType="1"/>
          </p:cNvSpPr>
          <p:nvPr/>
        </p:nvSpPr>
        <p:spPr bwMode="auto">
          <a:xfrm flipH="1">
            <a:off x="2339975" y="2276475"/>
            <a:ext cx="1408113" cy="401638"/>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5605" name="Line 5"/>
          <p:cNvSpPr>
            <a:spLocks noChangeShapeType="1"/>
          </p:cNvSpPr>
          <p:nvPr/>
        </p:nvSpPr>
        <p:spPr bwMode="auto">
          <a:xfrm>
            <a:off x="2339975" y="2781300"/>
            <a:ext cx="82550" cy="482600"/>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5606" name="Line 6"/>
          <p:cNvSpPr>
            <a:spLocks noChangeShapeType="1"/>
          </p:cNvSpPr>
          <p:nvPr/>
        </p:nvSpPr>
        <p:spPr bwMode="auto">
          <a:xfrm>
            <a:off x="2411413" y="3284538"/>
            <a:ext cx="1439862" cy="792162"/>
          </a:xfrm>
          <a:prstGeom prst="line">
            <a:avLst/>
          </a:prstGeom>
          <a:noFill/>
          <a:ln w="762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5607" name="Arc 7"/>
          <p:cNvSpPr>
            <a:spLocks/>
          </p:cNvSpPr>
          <p:nvPr/>
        </p:nvSpPr>
        <p:spPr bwMode="auto">
          <a:xfrm rot="14943922" flipH="1">
            <a:off x="4002881" y="1859757"/>
            <a:ext cx="1798637" cy="2482850"/>
          </a:xfrm>
          <a:custGeom>
            <a:avLst/>
            <a:gdLst>
              <a:gd name="G0" fmla="+- 5535 0 0"/>
              <a:gd name="G1" fmla="+- 21600 0 0"/>
              <a:gd name="G2" fmla="+- 21600 0 0"/>
              <a:gd name="T0" fmla="*/ 0 w 27127"/>
              <a:gd name="T1" fmla="*/ 721 h 21600"/>
              <a:gd name="T2" fmla="*/ 27127 w 27127"/>
              <a:gd name="T3" fmla="*/ 21005 h 21600"/>
              <a:gd name="T4" fmla="*/ 5535 w 27127"/>
              <a:gd name="T5" fmla="*/ 21600 h 21600"/>
            </a:gdLst>
            <a:ahLst/>
            <a:cxnLst>
              <a:cxn ang="0">
                <a:pos x="T0" y="T1"/>
              </a:cxn>
              <a:cxn ang="0">
                <a:pos x="T2" y="T3"/>
              </a:cxn>
              <a:cxn ang="0">
                <a:pos x="T4" y="T5"/>
              </a:cxn>
            </a:cxnLst>
            <a:rect l="0" t="0" r="r" b="b"/>
            <a:pathLst>
              <a:path w="27127" h="21600" fill="none" extrusionOk="0">
                <a:moveTo>
                  <a:pt x="0" y="721"/>
                </a:moveTo>
                <a:cubicBezTo>
                  <a:pt x="1806" y="242"/>
                  <a:pt x="3666" y="-1"/>
                  <a:pt x="5535" y="0"/>
                </a:cubicBezTo>
                <a:cubicBezTo>
                  <a:pt x="17232" y="0"/>
                  <a:pt x="26804" y="9311"/>
                  <a:pt x="27126" y="21005"/>
                </a:cubicBezTo>
              </a:path>
              <a:path w="27127" h="21600" stroke="0" extrusionOk="0">
                <a:moveTo>
                  <a:pt x="0" y="721"/>
                </a:moveTo>
                <a:cubicBezTo>
                  <a:pt x="1806" y="242"/>
                  <a:pt x="3666" y="-1"/>
                  <a:pt x="5535" y="0"/>
                </a:cubicBezTo>
                <a:cubicBezTo>
                  <a:pt x="17232" y="0"/>
                  <a:pt x="26804" y="9311"/>
                  <a:pt x="27126" y="21005"/>
                </a:cubicBezTo>
                <a:lnTo>
                  <a:pt x="5535" y="21600"/>
                </a:lnTo>
                <a:close/>
              </a:path>
            </a:pathLst>
          </a:custGeom>
          <a:noFill/>
          <a:ln w="76200">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5613" name="Text Box 13"/>
          <p:cNvSpPr txBox="1">
            <a:spLocks noChangeArrowheads="1"/>
          </p:cNvSpPr>
          <p:nvPr/>
        </p:nvSpPr>
        <p:spPr bwMode="auto">
          <a:xfrm>
            <a:off x="6834188" y="2771775"/>
            <a:ext cx="2309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Schulstrasse</a:t>
            </a:r>
            <a:endParaRPr lang="de-DE" altLang="de-DE" sz="2400" b="0">
              <a:effectLst/>
            </a:endParaRPr>
          </a:p>
        </p:txBody>
      </p:sp>
      <p:sp>
        <p:nvSpPr>
          <p:cNvPr id="25614" name="Text Box 14"/>
          <p:cNvSpPr txBox="1">
            <a:spLocks noChangeArrowheads="1"/>
          </p:cNvSpPr>
          <p:nvPr/>
        </p:nvSpPr>
        <p:spPr bwMode="auto">
          <a:xfrm rot="-2097562">
            <a:off x="7146925" y="3979863"/>
            <a:ext cx="157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Trottoir</a:t>
            </a:r>
            <a:endParaRPr lang="de-DE" altLang="de-DE" sz="2400" b="0">
              <a:solidFill>
                <a:srgbClr val="FFFF00"/>
              </a:solidFill>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a:defRPr/>
            </a:pPr>
            <a:r>
              <a:rPr lang="de-CH" b="1">
                <a:solidFill>
                  <a:schemeClr val="tx1"/>
                </a:solidFill>
                <a:effectLst>
                  <a:outerShdw blurRad="38100" dist="38100" dir="2700000" algn="tl">
                    <a:srgbClr val="C0C0C0"/>
                  </a:outerShdw>
                </a:effectLst>
              </a:rPr>
              <a:t>Streckenführung</a:t>
            </a:r>
          </a:p>
        </p:txBody>
      </p:sp>
      <p:sp>
        <p:nvSpPr>
          <p:cNvPr id="88067" name="Rectangle 3"/>
          <p:cNvSpPr>
            <a:spLocks noGrp="1" noChangeArrowheads="1"/>
          </p:cNvSpPr>
          <p:nvPr>
            <p:ph type="body" idx="1"/>
          </p:nvPr>
        </p:nvSpPr>
        <p:spPr/>
        <p:txBody>
          <a:bodyPr/>
          <a:lstStyle/>
          <a:p>
            <a:r>
              <a:rPr lang="de-CH" sz="2800" b="1" smtClean="0"/>
              <a:t>Die angegebene Strecke ist die Grundlage des Radtestes.</a:t>
            </a:r>
            <a:br>
              <a:rPr lang="de-CH" sz="2800" b="1" smtClean="0"/>
            </a:br>
            <a:endParaRPr lang="de-CH" sz="2800" b="1" smtClean="0"/>
          </a:p>
          <a:p>
            <a:r>
              <a:rPr lang="de-CH" sz="2800" b="1" smtClean="0"/>
              <a:t>Änderungen in Bezug auf die Strecke bleiben vorbehalten.</a:t>
            </a:r>
            <a:br>
              <a:rPr lang="de-CH" sz="2800" b="1" smtClean="0"/>
            </a:br>
            <a:endParaRPr lang="de-CH" sz="2800" b="1" smtClean="0"/>
          </a:p>
          <a:p>
            <a:r>
              <a:rPr lang="de-CH" sz="2800" b="1" smtClean="0"/>
              <a:t>Dies kann auch kurzfristig, infolge Baustellen, Pannen usw. erfolgen.</a:t>
            </a:r>
          </a:p>
        </p:txBody>
      </p:sp>
    </p:spTree>
    <p:extLst>
      <p:ext uri="{BB962C8B-B14F-4D97-AF65-F5344CB8AC3E}">
        <p14:creationId xmlns:p14="http://schemas.microsoft.com/office/powerpoint/2010/main" val="1346128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de-CH" dirty="0" smtClean="0"/>
              <a:t>Bitte üben sie diese Manöver</a:t>
            </a:r>
          </a:p>
        </p:txBody>
      </p:sp>
      <p:sp>
        <p:nvSpPr>
          <p:cNvPr id="89091" name="Rectangle 3"/>
          <p:cNvSpPr>
            <a:spLocks noGrp="1" noChangeArrowheads="1"/>
          </p:cNvSpPr>
          <p:nvPr>
            <p:ph type="body" idx="1"/>
          </p:nvPr>
        </p:nvSpPr>
        <p:spPr/>
        <p:txBody>
          <a:bodyPr/>
          <a:lstStyle/>
          <a:p>
            <a:r>
              <a:rPr lang="de-CH" sz="2800" dirty="0" smtClean="0"/>
              <a:t>Rechtsabbiegen</a:t>
            </a:r>
          </a:p>
          <a:p>
            <a:r>
              <a:rPr lang="de-CH" sz="2800" dirty="0" smtClean="0"/>
              <a:t>Linksabbiegen</a:t>
            </a:r>
          </a:p>
          <a:p>
            <a:r>
              <a:rPr lang="de-CH" sz="2800" dirty="0" err="1" smtClean="0"/>
              <a:t>Einspuren</a:t>
            </a:r>
            <a:r>
              <a:rPr lang="de-CH" sz="2800" dirty="0" smtClean="0"/>
              <a:t> mit </a:t>
            </a:r>
            <a:r>
              <a:rPr lang="de-CH" sz="2800" dirty="0" err="1" smtClean="0"/>
              <a:t>Einspurstrecken</a:t>
            </a:r>
            <a:endParaRPr lang="de-CH" sz="2800" dirty="0" smtClean="0"/>
          </a:p>
          <a:p>
            <a:r>
              <a:rPr lang="de-CH" sz="2800" dirty="0" smtClean="0"/>
              <a:t>Kreisel</a:t>
            </a:r>
          </a:p>
          <a:p>
            <a:endParaRPr lang="de-CH" sz="2800" dirty="0" smtClean="0"/>
          </a:p>
          <a:p>
            <a:r>
              <a:rPr lang="de-CH" sz="2800" dirty="0" smtClean="0"/>
              <a:t>Beachten sie, dass jedes Manöver richtig gemacht wird.</a:t>
            </a:r>
          </a:p>
          <a:p>
            <a:endParaRPr lang="de-CH" sz="2800" dirty="0" smtClean="0"/>
          </a:p>
          <a:p>
            <a:r>
              <a:rPr lang="de-CH" sz="2800" dirty="0" smtClean="0"/>
              <a:t>Gute Broschüre zum üben: </a:t>
            </a:r>
            <a:r>
              <a:rPr lang="de-CH" sz="2800" dirty="0" smtClean="0">
                <a:hlinkClick r:id="rId2"/>
              </a:rPr>
              <a:t>Kind_und_Velo.pdf</a:t>
            </a:r>
            <a:endParaRPr lang="de-CH" sz="2800" dirty="0"/>
          </a:p>
        </p:txBody>
      </p:sp>
    </p:spTree>
    <p:extLst>
      <p:ext uri="{BB962C8B-B14F-4D97-AF65-F5344CB8AC3E}">
        <p14:creationId xmlns:p14="http://schemas.microsoft.com/office/powerpoint/2010/main" val="114266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0000"/>
                </a:solidFill>
              </a:rPr>
              <a:t>Rechtsabbiegen</a:t>
            </a:r>
            <a:endParaRPr lang="de-CH" dirty="0"/>
          </a:p>
        </p:txBody>
      </p:sp>
      <p:sp>
        <p:nvSpPr>
          <p:cNvPr id="4" name="Untertitel 2"/>
          <p:cNvSpPr>
            <a:spLocks noGrp="1"/>
          </p:cNvSpPr>
          <p:nvPr>
            <p:ph idx="1"/>
          </p:nvPr>
        </p:nvSpPr>
        <p:spPr>
          <a:xfrm>
            <a:off x="1475656" y="1600200"/>
            <a:ext cx="7211144" cy="4525963"/>
          </a:xfrm>
        </p:spPr>
        <p:txBody>
          <a:bodyPr/>
          <a:lstStyle/>
          <a:p>
            <a:pPr eaLnBrk="0" hangingPunct="0">
              <a:spcBef>
                <a:spcPct val="50000"/>
              </a:spcBef>
            </a:pPr>
            <a:endParaRPr lang="de-DE" sz="2800" dirty="0" smtClean="0">
              <a:solidFill>
                <a:srgbClr val="FF0000"/>
              </a:solidFill>
            </a:endParaRPr>
          </a:p>
          <a:p>
            <a:pPr marL="514350" indent="-514350" algn="l" eaLnBrk="0" hangingPunct="0">
              <a:spcBef>
                <a:spcPct val="50000"/>
              </a:spcBef>
              <a:buFont typeface="+mj-lt"/>
              <a:buAutoNum type="arabicPeriod"/>
            </a:pPr>
            <a:r>
              <a:rPr lang="de-DE" sz="2800" dirty="0" smtClean="0"/>
              <a:t>Blick zurück</a:t>
            </a:r>
          </a:p>
          <a:p>
            <a:pPr marL="514350" indent="-514350" algn="l" eaLnBrk="0" hangingPunct="0">
              <a:spcBef>
                <a:spcPct val="50000"/>
              </a:spcBef>
              <a:buFont typeface="+mj-lt"/>
              <a:buAutoNum type="arabicPeriod"/>
            </a:pPr>
            <a:r>
              <a:rPr lang="de-DE" sz="2800" dirty="0" smtClean="0"/>
              <a:t>Zeichengabe</a:t>
            </a:r>
          </a:p>
          <a:p>
            <a:pPr marL="514350" indent="-514350" algn="l" eaLnBrk="0" hangingPunct="0">
              <a:spcBef>
                <a:spcPct val="50000"/>
              </a:spcBef>
              <a:buFont typeface="+mj-lt"/>
              <a:buAutoNum type="arabicPeriod"/>
            </a:pPr>
            <a:r>
              <a:rPr lang="de-DE" sz="2800" dirty="0" smtClean="0"/>
              <a:t>Abbiegen</a:t>
            </a:r>
            <a:endParaRPr lang="de-DE" sz="2800" dirty="0"/>
          </a:p>
        </p:txBody>
      </p:sp>
    </p:spTree>
    <p:extLst>
      <p:ext uri="{BB962C8B-B14F-4D97-AF65-F5344CB8AC3E}">
        <p14:creationId xmlns:p14="http://schemas.microsoft.com/office/powerpoint/2010/main" val="475103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FF0000"/>
                </a:solidFill>
              </a:rPr>
              <a:t>Linksabbiegen</a:t>
            </a:r>
            <a:endParaRPr lang="de-CH" dirty="0"/>
          </a:p>
        </p:txBody>
      </p:sp>
      <p:sp>
        <p:nvSpPr>
          <p:cNvPr id="4" name="Untertitel 2"/>
          <p:cNvSpPr>
            <a:spLocks noGrp="1"/>
          </p:cNvSpPr>
          <p:nvPr>
            <p:ph idx="1"/>
          </p:nvPr>
        </p:nvSpPr>
        <p:spPr>
          <a:xfrm>
            <a:off x="1547664" y="1600200"/>
            <a:ext cx="7139136" cy="4525963"/>
          </a:xfrm>
        </p:spPr>
        <p:txBody>
          <a:bodyPr/>
          <a:lstStyle/>
          <a:p>
            <a:pPr eaLnBrk="0" hangingPunct="0">
              <a:spcBef>
                <a:spcPct val="50000"/>
              </a:spcBef>
            </a:pPr>
            <a:endParaRPr lang="de-DE" sz="2800" dirty="0" smtClean="0">
              <a:solidFill>
                <a:srgbClr val="FF0000"/>
              </a:solidFill>
            </a:endParaRPr>
          </a:p>
          <a:p>
            <a:pPr marL="514350" indent="-514350" algn="l" eaLnBrk="0" hangingPunct="0">
              <a:spcBef>
                <a:spcPct val="50000"/>
              </a:spcBef>
              <a:buFont typeface="+mj-lt"/>
              <a:buAutoNum type="arabicPeriod"/>
            </a:pPr>
            <a:r>
              <a:rPr lang="de-DE" sz="2800" dirty="0" smtClean="0"/>
              <a:t>Blick zurück</a:t>
            </a:r>
          </a:p>
          <a:p>
            <a:pPr marL="514350" indent="-514350" algn="l" eaLnBrk="0" hangingPunct="0">
              <a:spcBef>
                <a:spcPct val="50000"/>
              </a:spcBef>
              <a:buFont typeface="+mj-lt"/>
              <a:buAutoNum type="arabicPeriod"/>
            </a:pPr>
            <a:r>
              <a:rPr lang="de-DE" sz="2800" dirty="0" smtClean="0"/>
              <a:t>Zeichengabe</a:t>
            </a:r>
          </a:p>
          <a:p>
            <a:pPr marL="514350" indent="-514350" algn="l" eaLnBrk="0" hangingPunct="0">
              <a:spcBef>
                <a:spcPct val="50000"/>
              </a:spcBef>
              <a:buFont typeface="+mj-lt"/>
              <a:buAutoNum type="arabicPeriod"/>
            </a:pPr>
            <a:r>
              <a:rPr lang="de-DE" sz="2800" dirty="0" err="1" smtClean="0"/>
              <a:t>Einspuren</a:t>
            </a:r>
            <a:endParaRPr lang="de-DE" sz="2800" dirty="0" smtClean="0"/>
          </a:p>
          <a:p>
            <a:pPr marL="514350" indent="-514350" algn="l" eaLnBrk="0" hangingPunct="0">
              <a:spcBef>
                <a:spcPct val="50000"/>
              </a:spcBef>
              <a:buFont typeface="+mj-lt"/>
              <a:buAutoNum type="arabicPeriod"/>
            </a:pPr>
            <a:r>
              <a:rPr lang="de-DE" sz="2800" dirty="0" smtClean="0"/>
              <a:t>Blick nochmals zurück</a:t>
            </a:r>
          </a:p>
          <a:p>
            <a:pPr marL="514350" indent="-514350" algn="l" eaLnBrk="0" hangingPunct="0">
              <a:spcBef>
                <a:spcPct val="50000"/>
              </a:spcBef>
              <a:buFont typeface="+mj-lt"/>
              <a:buAutoNum type="arabicPeriod"/>
            </a:pPr>
            <a:r>
              <a:rPr lang="de-DE" sz="2800" dirty="0" smtClean="0"/>
              <a:t>Vortritt</a:t>
            </a:r>
            <a:endParaRPr lang="de-DE" sz="2800" dirty="0"/>
          </a:p>
        </p:txBody>
      </p:sp>
    </p:spTree>
    <p:extLst>
      <p:ext uri="{BB962C8B-B14F-4D97-AF65-F5344CB8AC3E}">
        <p14:creationId xmlns:p14="http://schemas.microsoft.com/office/powerpoint/2010/main" val="3212814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rgbClr val="FF0000"/>
                </a:solidFill>
              </a:rPr>
              <a:t>Einspurstrecke</a:t>
            </a:r>
            <a:endParaRPr lang="de-CH" dirty="0"/>
          </a:p>
        </p:txBody>
      </p:sp>
      <p:sp>
        <p:nvSpPr>
          <p:cNvPr id="4" name="Untertitel 2"/>
          <p:cNvSpPr>
            <a:spLocks noGrp="1"/>
          </p:cNvSpPr>
          <p:nvPr>
            <p:ph idx="1"/>
          </p:nvPr>
        </p:nvSpPr>
        <p:spPr>
          <a:xfrm>
            <a:off x="1475656" y="1600200"/>
            <a:ext cx="7488832" cy="4525963"/>
          </a:xfrm>
        </p:spPr>
        <p:txBody>
          <a:bodyPr/>
          <a:lstStyle/>
          <a:p>
            <a:pPr eaLnBrk="0" hangingPunct="0">
              <a:spcBef>
                <a:spcPct val="50000"/>
              </a:spcBef>
            </a:pPr>
            <a:endParaRPr lang="de-DE" sz="2800" dirty="0" smtClean="0">
              <a:solidFill>
                <a:srgbClr val="FF0000"/>
              </a:solidFill>
            </a:endParaRPr>
          </a:p>
          <a:p>
            <a:pPr marL="514350" indent="-514350" algn="l" eaLnBrk="0" hangingPunct="0">
              <a:spcBef>
                <a:spcPct val="50000"/>
              </a:spcBef>
              <a:buFont typeface="+mj-lt"/>
              <a:buAutoNum type="arabicPeriod"/>
            </a:pPr>
            <a:r>
              <a:rPr lang="de-DE" sz="2800" dirty="0" smtClean="0"/>
              <a:t>Blick zurück</a:t>
            </a:r>
          </a:p>
          <a:p>
            <a:pPr marL="514350" indent="-514350" algn="l" eaLnBrk="0" hangingPunct="0">
              <a:spcBef>
                <a:spcPct val="50000"/>
              </a:spcBef>
              <a:buFont typeface="+mj-lt"/>
              <a:buAutoNum type="arabicPeriod"/>
            </a:pPr>
            <a:r>
              <a:rPr lang="de-DE" sz="2800" dirty="0" smtClean="0"/>
              <a:t>Zeichengabe</a:t>
            </a:r>
          </a:p>
          <a:p>
            <a:pPr marL="514350" indent="-514350" algn="l" eaLnBrk="0" hangingPunct="0">
              <a:spcBef>
                <a:spcPct val="50000"/>
              </a:spcBef>
              <a:buFont typeface="+mj-lt"/>
              <a:buAutoNum type="arabicPeriod"/>
            </a:pPr>
            <a:r>
              <a:rPr lang="de-DE" sz="2800" dirty="0" err="1" smtClean="0"/>
              <a:t>Einspuren</a:t>
            </a:r>
            <a:r>
              <a:rPr lang="de-DE" sz="2800" dirty="0" smtClean="0"/>
              <a:t> rechts in der </a:t>
            </a:r>
            <a:r>
              <a:rPr lang="de-DE" sz="2800" dirty="0" err="1" smtClean="0"/>
              <a:t>Einspurstrecke</a:t>
            </a:r>
            <a:endParaRPr lang="de-DE" sz="2800" dirty="0" smtClean="0"/>
          </a:p>
          <a:p>
            <a:pPr marL="514350" indent="-514350" algn="l" eaLnBrk="0" hangingPunct="0">
              <a:spcBef>
                <a:spcPct val="50000"/>
              </a:spcBef>
              <a:buFont typeface="+mj-lt"/>
              <a:buAutoNum type="arabicPeriod"/>
            </a:pPr>
            <a:r>
              <a:rPr lang="de-DE" sz="2800" dirty="0" smtClean="0"/>
              <a:t>Blick nochmals zurück</a:t>
            </a:r>
          </a:p>
          <a:p>
            <a:pPr marL="514350" indent="-514350" algn="l" eaLnBrk="0" hangingPunct="0">
              <a:spcBef>
                <a:spcPct val="50000"/>
              </a:spcBef>
              <a:buFont typeface="+mj-lt"/>
              <a:buAutoNum type="arabicPeriod"/>
            </a:pPr>
            <a:r>
              <a:rPr lang="de-DE" sz="2800" dirty="0" smtClean="0"/>
              <a:t>Vortritt</a:t>
            </a:r>
            <a:endParaRPr lang="de-DE" sz="2800" dirty="0"/>
          </a:p>
        </p:txBody>
      </p:sp>
    </p:spTree>
    <p:extLst>
      <p:ext uri="{BB962C8B-B14F-4D97-AF65-F5344CB8AC3E}">
        <p14:creationId xmlns:p14="http://schemas.microsoft.com/office/powerpoint/2010/main" val="280086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0000"/>
                </a:solidFill>
              </a:rPr>
              <a:t>Kreisel</a:t>
            </a:r>
            <a:endParaRPr lang="de-CH" dirty="0"/>
          </a:p>
        </p:txBody>
      </p:sp>
      <p:sp>
        <p:nvSpPr>
          <p:cNvPr id="4" name="Untertitel 2"/>
          <p:cNvSpPr>
            <a:spLocks noGrp="1"/>
          </p:cNvSpPr>
          <p:nvPr>
            <p:ph idx="1"/>
          </p:nvPr>
        </p:nvSpPr>
        <p:spPr>
          <a:xfrm>
            <a:off x="1763688" y="1600200"/>
            <a:ext cx="6923112" cy="4525963"/>
          </a:xfrm>
        </p:spPr>
        <p:txBody>
          <a:bodyPr/>
          <a:lstStyle/>
          <a:p>
            <a:pPr eaLnBrk="0" hangingPunct="0">
              <a:spcBef>
                <a:spcPct val="50000"/>
              </a:spcBef>
            </a:pPr>
            <a:endParaRPr lang="de-DE" sz="2800" dirty="0" smtClean="0">
              <a:solidFill>
                <a:srgbClr val="FF0000"/>
              </a:solidFill>
            </a:endParaRPr>
          </a:p>
          <a:p>
            <a:pPr marL="514350" indent="-514350" eaLnBrk="0" hangingPunct="0">
              <a:spcBef>
                <a:spcPct val="50000"/>
              </a:spcBef>
              <a:buFont typeface="+mj-lt"/>
              <a:buAutoNum type="arabicPeriod"/>
            </a:pPr>
            <a:r>
              <a:rPr lang="de-DE" sz="2800" dirty="0" smtClean="0"/>
              <a:t>Blick </a:t>
            </a:r>
            <a:r>
              <a:rPr lang="de-DE" sz="2800" dirty="0"/>
              <a:t>zurück</a:t>
            </a:r>
            <a:br>
              <a:rPr lang="de-DE" sz="2800" dirty="0"/>
            </a:br>
            <a:r>
              <a:rPr lang="de-DE" sz="2800" dirty="0" smtClean="0"/>
              <a:t>(Leichtes </a:t>
            </a:r>
            <a:r>
              <a:rPr lang="de-DE" sz="2800" dirty="0"/>
              <a:t>Armzeichen ist </a:t>
            </a:r>
            <a:r>
              <a:rPr lang="de-DE" sz="2800" dirty="0" smtClean="0"/>
              <a:t>erlaubt)</a:t>
            </a:r>
            <a:endParaRPr lang="de-DE" sz="2800" dirty="0"/>
          </a:p>
          <a:p>
            <a:pPr marL="514350" indent="-514350" algn="l" eaLnBrk="0" hangingPunct="0">
              <a:spcBef>
                <a:spcPct val="50000"/>
              </a:spcBef>
              <a:buFont typeface="+mj-lt"/>
              <a:buAutoNum type="arabicPeriod"/>
            </a:pPr>
            <a:r>
              <a:rPr lang="de-DE" sz="2800" dirty="0" smtClean="0"/>
              <a:t>gegen die Mitte meiner Fahrspur</a:t>
            </a:r>
          </a:p>
          <a:p>
            <a:pPr marL="514350" indent="-514350" algn="l" eaLnBrk="0" hangingPunct="0">
              <a:spcBef>
                <a:spcPct val="50000"/>
              </a:spcBef>
              <a:buFont typeface="+mj-lt"/>
              <a:buAutoNum type="arabicPeriod"/>
            </a:pPr>
            <a:r>
              <a:rPr lang="de-DE" sz="2800" dirty="0" smtClean="0"/>
              <a:t>Vortritt</a:t>
            </a:r>
          </a:p>
          <a:p>
            <a:pPr marL="514350" indent="-514350" algn="l" eaLnBrk="0" hangingPunct="0">
              <a:spcBef>
                <a:spcPct val="50000"/>
              </a:spcBef>
              <a:buFont typeface="+mj-lt"/>
              <a:buAutoNum type="arabicPeriod"/>
            </a:pPr>
            <a:r>
              <a:rPr lang="de-DE" sz="2800" dirty="0" smtClean="0"/>
              <a:t>In der Mitte des Kreisels fahren</a:t>
            </a:r>
          </a:p>
          <a:p>
            <a:pPr marL="514350" indent="-514350" algn="l" eaLnBrk="0" hangingPunct="0">
              <a:spcBef>
                <a:spcPct val="50000"/>
              </a:spcBef>
              <a:buFont typeface="+mj-lt"/>
              <a:buAutoNum type="arabicPeriod"/>
            </a:pPr>
            <a:r>
              <a:rPr lang="de-DE" sz="2800" dirty="0" smtClean="0"/>
              <a:t>vor der Ausfahrt Handzeichen</a:t>
            </a:r>
            <a:endParaRPr lang="de-DE" sz="2800" dirty="0"/>
          </a:p>
        </p:txBody>
      </p:sp>
    </p:spTree>
    <p:extLst>
      <p:ext uri="{BB962C8B-B14F-4D97-AF65-F5344CB8AC3E}">
        <p14:creationId xmlns:p14="http://schemas.microsoft.com/office/powerpoint/2010/main" val="2788562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SC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a:solidFill>
                  <a:schemeClr val="tx1"/>
                </a:solidFill>
                <a:effectLst>
                  <a:outerShdw blurRad="38100" dist="38100" dir="2700000" algn="tl">
                    <a:srgbClr val="FFFFFF"/>
                  </a:outerShdw>
                </a:effectLst>
              </a:rPr>
              <a:t>Radtest Ibach / Posten 1</a:t>
            </a:r>
          </a:p>
        </p:txBody>
      </p:sp>
      <p:sp>
        <p:nvSpPr>
          <p:cNvPr id="3075" name="Text Box 3"/>
          <p:cNvSpPr txBox="1">
            <a:spLocks noChangeArrowheads="1"/>
          </p:cNvSpPr>
          <p:nvPr/>
        </p:nvSpPr>
        <p:spPr bwMode="auto">
          <a:xfrm>
            <a:off x="0" y="765175"/>
            <a:ext cx="9144000" cy="793750"/>
          </a:xfrm>
          <a:prstGeom prst="rect">
            <a:avLst/>
          </a:prstGeom>
          <a:solidFill>
            <a:srgbClr val="00FF00">
              <a:alpha val="33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3300"/>
                </a:solidFill>
                <a:effectLst/>
              </a:rPr>
              <a:t>Linksabbiegen mit Längslinie</a:t>
            </a:r>
            <a:br>
              <a:rPr lang="de-DE" altLang="de-DE" sz="2800">
                <a:solidFill>
                  <a:srgbClr val="FF3300"/>
                </a:solidFill>
                <a:effectLst/>
              </a:rPr>
            </a:br>
            <a:r>
              <a:rPr lang="de-DE" altLang="de-DE" sz="1800">
                <a:solidFill>
                  <a:srgbClr val="FF3300"/>
                </a:solidFill>
                <a:effectLst/>
              </a:rPr>
              <a:t> </a:t>
            </a:r>
            <a:r>
              <a:rPr lang="de-DE" altLang="de-DE" sz="1800">
                <a:effectLst/>
              </a:rPr>
              <a:t>Blick zurück / Zeichengabe / Einspuren /  Vortritt !</a:t>
            </a:r>
          </a:p>
        </p:txBody>
      </p:sp>
      <p:sp>
        <p:nvSpPr>
          <p:cNvPr id="3077" name="Line 5"/>
          <p:cNvSpPr>
            <a:spLocks noChangeShapeType="1"/>
          </p:cNvSpPr>
          <p:nvPr/>
        </p:nvSpPr>
        <p:spPr bwMode="auto">
          <a:xfrm flipH="1" flipV="1">
            <a:off x="4800600" y="5638800"/>
            <a:ext cx="381000" cy="685800"/>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078" name="Line 6"/>
          <p:cNvSpPr>
            <a:spLocks noChangeShapeType="1"/>
          </p:cNvSpPr>
          <p:nvPr/>
        </p:nvSpPr>
        <p:spPr bwMode="auto">
          <a:xfrm flipH="1" flipV="1">
            <a:off x="3429000" y="5029200"/>
            <a:ext cx="1219200" cy="533400"/>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079" name="Line 7"/>
          <p:cNvSpPr>
            <a:spLocks noChangeShapeType="1"/>
          </p:cNvSpPr>
          <p:nvPr/>
        </p:nvSpPr>
        <p:spPr bwMode="auto">
          <a:xfrm flipV="1">
            <a:off x="3352800" y="3860800"/>
            <a:ext cx="355600" cy="939800"/>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080" name="Text Box 8"/>
          <p:cNvSpPr txBox="1">
            <a:spLocks noChangeArrowheads="1"/>
          </p:cNvSpPr>
          <p:nvPr/>
        </p:nvSpPr>
        <p:spPr bwMode="auto">
          <a:xfrm rot="-18210822">
            <a:off x="5627688" y="5181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Trottoir</a:t>
            </a:r>
            <a:endParaRPr lang="de-DE" altLang="de-DE" sz="2400" b="0">
              <a:effectLst/>
            </a:endParaRPr>
          </a:p>
        </p:txBody>
      </p:sp>
      <p:sp>
        <p:nvSpPr>
          <p:cNvPr id="3081" name="Text Box 9"/>
          <p:cNvSpPr txBox="1">
            <a:spLocks noChangeArrowheads="1"/>
          </p:cNvSpPr>
          <p:nvPr/>
        </p:nvSpPr>
        <p:spPr bwMode="auto">
          <a:xfrm rot="-3844918">
            <a:off x="543719" y="5441157"/>
            <a:ext cx="2427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Schulstrasse</a:t>
            </a:r>
            <a:endParaRPr lang="de-DE" altLang="de-DE" sz="2400" b="0">
              <a:effectLst/>
            </a:endParaRPr>
          </a:p>
        </p:txBody>
      </p:sp>
      <p:sp>
        <p:nvSpPr>
          <p:cNvPr id="3082" name="Text Box 10"/>
          <p:cNvSpPr txBox="1">
            <a:spLocks noChangeArrowheads="1"/>
          </p:cNvSpPr>
          <p:nvPr/>
        </p:nvSpPr>
        <p:spPr bwMode="auto">
          <a:xfrm>
            <a:off x="4211638" y="32131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Muotastrasse</a:t>
            </a:r>
            <a:endParaRPr lang="de-DE" altLang="de-DE" sz="2400" b="0">
              <a:effectLst/>
            </a:endParaRPr>
          </a:p>
        </p:txBody>
      </p:sp>
      <p:sp>
        <p:nvSpPr>
          <p:cNvPr id="3085" name="Line 13"/>
          <p:cNvSpPr>
            <a:spLocks noChangeShapeType="1"/>
          </p:cNvSpPr>
          <p:nvPr/>
        </p:nvSpPr>
        <p:spPr bwMode="auto">
          <a:xfrm flipH="1">
            <a:off x="2971800" y="4149725"/>
            <a:ext cx="376238" cy="80327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086" name="Arc 14"/>
          <p:cNvSpPr>
            <a:spLocks/>
          </p:cNvSpPr>
          <p:nvPr/>
        </p:nvSpPr>
        <p:spPr bwMode="auto">
          <a:xfrm>
            <a:off x="2555875" y="3644900"/>
            <a:ext cx="11430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66FF33"/>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up)">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dissolve">
                                      <p:cBhvr>
                                        <p:cTn id="12" dur="500"/>
                                        <p:tgtEl>
                                          <p:spTgt spid="3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dissolve">
                                      <p:cBhvr>
                                        <p:cTn id="17" dur="500"/>
                                        <p:tgtEl>
                                          <p:spTgt spid="30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dissolve">
                                      <p:cBhvr>
                                        <p:cTn id="22" dur="500"/>
                                        <p:tgtEl>
                                          <p:spTgt spid="3079"/>
                                        </p:tgtEl>
                                      </p:cBhvr>
                                    </p:animEffect>
                                  </p:childTnLst>
                                  <p:subTnLst>
                                    <p:audio>
                                      <p:cMediaNode>
                                        <p:cTn display="0" masterRel="sameClick">
                                          <p:stCondLst>
                                            <p:cond evt="begin" delay="0">
                                              <p:tn val="20"/>
                                            </p:cond>
                                          </p:stCondLst>
                                          <p:endCondLst>
                                            <p:cond evt="onStopAudio" delay="0">
                                              <p:tgtEl>
                                                <p:sldTgt/>
                                              </p:tgtEl>
                                            </p:cond>
                                          </p:endCondLst>
                                        </p:cTn>
                                        <p:tgtEl>
                                          <p:sndTgt r:embed="rId2" name="ZISCHEN.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86"/>
                                        </p:tgtEl>
                                        <p:attrNameLst>
                                          <p:attrName>style.visibility</p:attrName>
                                        </p:attrNameLst>
                                      </p:cBhvr>
                                      <p:to>
                                        <p:strVal val="visible"/>
                                      </p:to>
                                    </p:set>
                                    <p:animEffect transition="in" filter="dissolve">
                                      <p:cBhvr>
                                        <p:cTn id="27"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P spid="3077" grpId="0" animBg="1"/>
      <p:bldP spid="3078" grpId="0" animBg="1"/>
      <p:bldP spid="3079" grpId="0" animBg="1"/>
      <p:bldP spid="30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SC0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ChangeArrowheads="1"/>
          </p:cNvSpPr>
          <p:nvPr/>
        </p:nvSpPr>
        <p:spPr bwMode="auto">
          <a:xfrm>
            <a:off x="0" y="0"/>
            <a:ext cx="9144000" cy="762000"/>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lIns="90488" tIns="44450" rIns="90488" bIns="44450" anchor="ctr"/>
          <a:lstStyle>
            <a:lvl1pPr defTabSz="762000">
              <a:defRPr sz="4400">
                <a:solidFill>
                  <a:schemeClr val="tx2"/>
                </a:solidFill>
                <a:latin typeface="Arial" charset="0"/>
              </a:defRPr>
            </a:lvl1pPr>
            <a:lvl2pPr defTabSz="762000">
              <a:defRPr sz="4400">
                <a:solidFill>
                  <a:schemeClr val="tx2"/>
                </a:solidFill>
                <a:latin typeface="Arial" charset="0"/>
              </a:defRPr>
            </a:lvl2pPr>
            <a:lvl3pPr defTabSz="762000">
              <a:defRPr sz="4400">
                <a:solidFill>
                  <a:schemeClr val="tx2"/>
                </a:solidFill>
                <a:latin typeface="Arial" charset="0"/>
              </a:defRPr>
            </a:lvl3pPr>
            <a:lvl4pPr defTabSz="762000">
              <a:defRPr sz="4400">
                <a:solidFill>
                  <a:schemeClr val="tx2"/>
                </a:solidFill>
                <a:latin typeface="Arial" charset="0"/>
              </a:defRPr>
            </a:lvl4pPr>
            <a:lvl5pPr defTabSz="762000">
              <a:defRPr sz="4400">
                <a:solidFill>
                  <a:schemeClr val="tx2"/>
                </a:solidFill>
                <a:latin typeface="Arial" charset="0"/>
              </a:defRPr>
            </a:lvl5pPr>
            <a:lvl6pPr marL="457200" algn="ctr" defTabSz="762000" fontAlgn="base">
              <a:spcBef>
                <a:spcPct val="0"/>
              </a:spcBef>
              <a:spcAft>
                <a:spcPct val="0"/>
              </a:spcAft>
              <a:defRPr sz="4400">
                <a:solidFill>
                  <a:schemeClr val="tx2"/>
                </a:solidFill>
                <a:latin typeface="Arial" charset="0"/>
              </a:defRPr>
            </a:lvl6pPr>
            <a:lvl7pPr marL="914400" algn="ctr" defTabSz="762000" fontAlgn="base">
              <a:spcBef>
                <a:spcPct val="0"/>
              </a:spcBef>
              <a:spcAft>
                <a:spcPct val="0"/>
              </a:spcAft>
              <a:defRPr sz="4400">
                <a:solidFill>
                  <a:schemeClr val="tx2"/>
                </a:solidFill>
                <a:latin typeface="Arial" charset="0"/>
              </a:defRPr>
            </a:lvl7pPr>
            <a:lvl8pPr marL="1371600" algn="ctr" defTabSz="762000" fontAlgn="base">
              <a:spcBef>
                <a:spcPct val="0"/>
              </a:spcBef>
              <a:spcAft>
                <a:spcPct val="0"/>
              </a:spcAft>
              <a:defRPr sz="4400">
                <a:solidFill>
                  <a:schemeClr val="tx2"/>
                </a:solidFill>
                <a:latin typeface="Arial" charset="0"/>
              </a:defRPr>
            </a:lvl8pPr>
            <a:lvl9pPr marL="1828800" algn="ctr" defTabSz="762000" fontAlgn="base">
              <a:spcBef>
                <a:spcPct val="0"/>
              </a:spcBef>
              <a:spcAft>
                <a:spcPct val="0"/>
              </a:spcAft>
              <a:defRPr sz="4400">
                <a:solidFill>
                  <a:schemeClr val="tx2"/>
                </a:solidFill>
                <a:latin typeface="Arial" charset="0"/>
              </a:defRPr>
            </a:lvl9pPr>
          </a:lstStyle>
          <a:p>
            <a:r>
              <a:rPr lang="de-DE" altLang="de-DE">
                <a:solidFill>
                  <a:schemeClr val="tx1"/>
                </a:solidFill>
                <a:effectLst>
                  <a:outerShdw blurRad="38100" dist="38100" dir="2700000" algn="tl">
                    <a:srgbClr val="FFFFFF"/>
                  </a:outerShdw>
                </a:effectLst>
              </a:rPr>
              <a:t>Radtest Ibach / Posten 1A</a:t>
            </a:r>
          </a:p>
        </p:txBody>
      </p:sp>
      <p:sp>
        <p:nvSpPr>
          <p:cNvPr id="4099" name="Text Box 3"/>
          <p:cNvSpPr txBox="1">
            <a:spLocks noChangeArrowheads="1"/>
          </p:cNvSpPr>
          <p:nvPr/>
        </p:nvSpPr>
        <p:spPr bwMode="auto">
          <a:xfrm>
            <a:off x="0" y="730250"/>
            <a:ext cx="9144000" cy="793750"/>
          </a:xfrm>
          <a:prstGeom prst="rect">
            <a:avLst/>
          </a:prstGeom>
          <a:solidFill>
            <a:srgbClr val="00FF00">
              <a:alpha val="3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spcBef>
                <a:spcPct val="50000"/>
              </a:spcBef>
            </a:pPr>
            <a:r>
              <a:rPr lang="de-DE" altLang="de-DE" sz="2800">
                <a:solidFill>
                  <a:srgbClr val="FF0000"/>
                </a:solidFill>
                <a:effectLst/>
              </a:rPr>
              <a:t>Linksabbiegen mit Längslinie</a:t>
            </a:r>
            <a:r>
              <a:rPr lang="de-DE" altLang="de-DE">
                <a:solidFill>
                  <a:srgbClr val="FF3300"/>
                </a:solidFill>
                <a:effectLst/>
              </a:rPr>
              <a:t/>
            </a:r>
            <a:br>
              <a:rPr lang="de-DE" altLang="de-DE">
                <a:solidFill>
                  <a:srgbClr val="FF3300"/>
                </a:solidFill>
                <a:effectLst/>
              </a:rPr>
            </a:br>
            <a:r>
              <a:rPr lang="de-DE" altLang="de-DE" sz="1800">
                <a:effectLst/>
              </a:rPr>
              <a:t>Blick zurück / Zeichengabe / Einspuren /  Vortritt !</a:t>
            </a:r>
          </a:p>
        </p:txBody>
      </p:sp>
      <p:sp>
        <p:nvSpPr>
          <p:cNvPr id="4108" name="Rectangle 12"/>
          <p:cNvSpPr>
            <a:spLocks noChangeArrowheads="1"/>
          </p:cNvSpPr>
          <p:nvPr/>
        </p:nvSpPr>
        <p:spPr bwMode="auto">
          <a:xfrm>
            <a:off x="0" y="4443413"/>
            <a:ext cx="3657600" cy="2109787"/>
          </a:xfrm>
          <a:prstGeom prst="rect">
            <a:avLst/>
          </a:prstGeom>
          <a:solidFill>
            <a:srgbClr val="FFFF00">
              <a:alpha val="50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e-DE" altLang="de-DE" sz="1400" b="0">
                <a:effectLst/>
              </a:rPr>
              <a:t>Pass uf: </a:t>
            </a:r>
          </a:p>
          <a:p>
            <a:pPr eaLnBrk="0" hangingPunct="0">
              <a:spcBef>
                <a:spcPct val="50000"/>
              </a:spcBef>
            </a:pPr>
            <a:r>
              <a:rPr lang="de-DE" altLang="de-DE" sz="1400" b="0">
                <a:effectLst/>
              </a:rPr>
              <a:t>Beim Signal "STOP" musst du immer anhalten. Beim Signal "Kein Vortritt" hingegen, musst du einen Sicherheitshalt nur dann machen, wenn die Strasse, in die du einbiegen willst nicht frei ist; das heisst: Beim Signal "Kein Vortritt" gilt nämlich: Den Fahrzeugen von links und rechts ist der Vortritt zu lassen.</a:t>
            </a:r>
          </a:p>
        </p:txBody>
      </p:sp>
      <p:sp>
        <p:nvSpPr>
          <p:cNvPr id="4101" name="Line 5"/>
          <p:cNvSpPr>
            <a:spLocks noChangeShapeType="1"/>
          </p:cNvSpPr>
          <p:nvPr/>
        </p:nvSpPr>
        <p:spPr bwMode="auto">
          <a:xfrm>
            <a:off x="2054225" y="3733800"/>
            <a:ext cx="1677988" cy="0"/>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4102" name="Arc 6"/>
          <p:cNvSpPr>
            <a:spLocks/>
          </p:cNvSpPr>
          <p:nvPr/>
        </p:nvSpPr>
        <p:spPr bwMode="auto">
          <a:xfrm flipV="1">
            <a:off x="3732213" y="2492375"/>
            <a:ext cx="1604962" cy="1241425"/>
          </a:xfrm>
          <a:custGeom>
            <a:avLst/>
            <a:gdLst>
              <a:gd name="G0" fmla="+- 0 0 0"/>
              <a:gd name="G1" fmla="+- 21600 0 0"/>
              <a:gd name="G2" fmla="+- 21600 0 0"/>
              <a:gd name="T0" fmla="*/ 0 w 16688"/>
              <a:gd name="T1" fmla="*/ 0 h 21600"/>
              <a:gd name="T2" fmla="*/ 16688 w 16688"/>
              <a:gd name="T3" fmla="*/ 7886 h 21600"/>
              <a:gd name="T4" fmla="*/ 0 w 16688"/>
              <a:gd name="T5" fmla="*/ 21600 h 21600"/>
            </a:gdLst>
            <a:ahLst/>
            <a:cxnLst>
              <a:cxn ang="0">
                <a:pos x="T0" y="T1"/>
              </a:cxn>
              <a:cxn ang="0">
                <a:pos x="T2" y="T3"/>
              </a:cxn>
              <a:cxn ang="0">
                <a:pos x="T4" y="T5"/>
              </a:cxn>
            </a:cxnLst>
            <a:rect l="0" t="0" r="r" b="b"/>
            <a:pathLst>
              <a:path w="16688" h="21600" fill="none" extrusionOk="0">
                <a:moveTo>
                  <a:pt x="-1" y="0"/>
                </a:moveTo>
                <a:cubicBezTo>
                  <a:pt x="6462" y="0"/>
                  <a:pt x="12585" y="2893"/>
                  <a:pt x="16687" y="7886"/>
                </a:cubicBezTo>
              </a:path>
              <a:path w="16688" h="21600" stroke="0" extrusionOk="0">
                <a:moveTo>
                  <a:pt x="-1" y="0"/>
                </a:moveTo>
                <a:cubicBezTo>
                  <a:pt x="6462" y="0"/>
                  <a:pt x="12585" y="2893"/>
                  <a:pt x="16687" y="7886"/>
                </a:cubicBezTo>
                <a:lnTo>
                  <a:pt x="0" y="21600"/>
                </a:lnTo>
                <a:close/>
              </a:path>
            </a:pathLst>
          </a:custGeom>
          <a:noFill/>
          <a:ln w="57150">
            <a:solidFill>
              <a:srgbClr val="66FF33"/>
            </a:solidFill>
            <a:prstDash val="sysDot"/>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4103" name="Line 7"/>
          <p:cNvSpPr>
            <a:spLocks noChangeShapeType="1"/>
          </p:cNvSpPr>
          <p:nvPr/>
        </p:nvSpPr>
        <p:spPr bwMode="auto">
          <a:xfrm flipH="1" flipV="1">
            <a:off x="4770438" y="2698750"/>
            <a:ext cx="558800" cy="517525"/>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4104" name="AutoShape 8"/>
          <p:cNvSpPr>
            <a:spLocks noChangeArrowheads="1"/>
          </p:cNvSpPr>
          <p:nvPr/>
        </p:nvSpPr>
        <p:spPr bwMode="auto">
          <a:xfrm rot="-5375186">
            <a:off x="2478881" y="3291682"/>
            <a:ext cx="827087" cy="876300"/>
          </a:xfrm>
          <a:prstGeom prst="triangle">
            <a:avLst>
              <a:gd name="adj" fmla="val 50000"/>
            </a:avLst>
          </a:prstGeom>
          <a:solidFill>
            <a:schemeClr val="bg1"/>
          </a:soli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4107" name="Text Box 11"/>
          <p:cNvSpPr txBox="1">
            <a:spLocks noChangeArrowheads="1"/>
          </p:cNvSpPr>
          <p:nvPr/>
        </p:nvSpPr>
        <p:spPr bwMode="auto">
          <a:xfrm rot="-19976173">
            <a:off x="7134225" y="4110038"/>
            <a:ext cx="2328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Muotastrasse</a:t>
            </a:r>
            <a:endParaRPr lang="de-DE" altLang="de-DE" sz="2400" b="0">
              <a:solidFill>
                <a:srgbClr val="FFFF00"/>
              </a:solidFill>
              <a:effectLst/>
            </a:endParaRPr>
          </a:p>
        </p:txBody>
      </p:sp>
      <p:sp>
        <p:nvSpPr>
          <p:cNvPr id="4109" name="Text Box 13"/>
          <p:cNvSpPr txBox="1">
            <a:spLocks noChangeArrowheads="1"/>
          </p:cNvSpPr>
          <p:nvPr/>
        </p:nvSpPr>
        <p:spPr bwMode="auto">
          <a:xfrm>
            <a:off x="457200" y="2906713"/>
            <a:ext cx="2243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2400">
                <a:solidFill>
                  <a:srgbClr val="FFFF00"/>
                </a:solidFill>
                <a:effectLst>
                  <a:outerShdw blurRad="38100" dist="38100" dir="2700000" algn="tl">
                    <a:srgbClr val="C0C0C0"/>
                  </a:outerShdw>
                </a:effectLst>
              </a:rPr>
              <a:t>Schulstrasse</a:t>
            </a:r>
            <a:endParaRPr lang="de-DE" altLang="de-DE" sz="2400" b="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08">
                                            <p:bg/>
                                          </p:spTgt>
                                        </p:tgtEl>
                                        <p:attrNameLst>
                                          <p:attrName>style.visibility</p:attrName>
                                        </p:attrNameLst>
                                      </p:cBhvr>
                                      <p:to>
                                        <p:strVal val="visible"/>
                                      </p:to>
                                    </p:set>
                                    <p:anim calcmode="lin" valueType="num">
                                      <p:cBhvr additive="base">
                                        <p:cTn id="13" dur="500" fill="hold"/>
                                        <p:tgtEl>
                                          <p:spTgt spid="4108">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4108">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108">
                                            <p:txEl>
                                              <p:pRg st="0" end="0"/>
                                            </p:txEl>
                                          </p:spTgt>
                                        </p:tgtEl>
                                        <p:attrNameLst>
                                          <p:attrName>style.visibility</p:attrName>
                                        </p:attrNameLst>
                                      </p:cBhvr>
                                      <p:to>
                                        <p:strVal val="visible"/>
                                      </p:to>
                                    </p:set>
                                    <p:anim calcmode="lin" valueType="num">
                                      <p:cBhvr additive="base">
                                        <p:cTn id="19" dur="500" fill="hold"/>
                                        <p:tgtEl>
                                          <p:spTgt spid="410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1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108">
                                            <p:txEl>
                                              <p:pRg st="1" end="1"/>
                                            </p:txEl>
                                          </p:spTgt>
                                        </p:tgtEl>
                                        <p:attrNameLst>
                                          <p:attrName>style.visibility</p:attrName>
                                        </p:attrNameLst>
                                      </p:cBhvr>
                                      <p:to>
                                        <p:strVal val="visible"/>
                                      </p:to>
                                    </p:set>
                                    <p:anim calcmode="lin" valueType="num">
                                      <p:cBhvr additive="base">
                                        <p:cTn id="25" dur="500" fill="hold"/>
                                        <p:tgtEl>
                                          <p:spTgt spid="4108">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10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8" grpId="0" build="p" animBg="1" autoUpdateAnimBg="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50000"/>
          </a:srgbClr>
        </a:soli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8100000" algn="ctr" rotWithShape="0">
                  <a:schemeClr val="bg2"/>
                </a:outerShdw>
              </a:effectLst>
            </a14:hiddenEffects>
          </a:ext>
        </a:extLst>
      </a:spPr>
      <a:bodyPr vert="horz" wrap="square" lIns="90488" tIns="44450" rIns="90488" bIns="44450" numCol="1" anchor="ctr" anchorCtr="0" compatLnSpc="1">
        <a:prstTxWarp prst="textNoShape">
          <a:avLst/>
        </a:prstTxWarp>
      </a:bodyPr>
      <a:lstStyle>
        <a:defPPr marL="0" marR="0" indent="0" algn="ctr" defTabSz="762000" rtl="0" eaLnBrk="1" fontAlgn="base" latinLnBrk="0" hangingPunct="1">
          <a:lnSpc>
            <a:spcPct val="100000"/>
          </a:lnSpc>
          <a:spcBef>
            <a:spcPct val="0"/>
          </a:spcBef>
          <a:spcAft>
            <a:spcPct val="0"/>
          </a:spcAft>
          <a:buClrTx/>
          <a:buSzTx/>
          <a:buFontTx/>
          <a:buNone/>
          <a:tabLst/>
          <a:defRPr kumimoji="0" lang="de-CH" altLang="de-DE" sz="4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FFFF00">
            <a:alpha val="50000"/>
          </a:srgbClr>
        </a:soli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8100000" algn="ctr" rotWithShape="0">
                  <a:schemeClr val="bg2"/>
                </a:outerShdw>
              </a:effectLst>
            </a14:hiddenEffects>
          </a:ext>
        </a:extLst>
      </a:spPr>
      <a:bodyPr vert="horz" wrap="square" lIns="90488" tIns="44450" rIns="90488" bIns="44450" numCol="1" anchor="ctr" anchorCtr="0" compatLnSpc="1">
        <a:prstTxWarp prst="textNoShape">
          <a:avLst/>
        </a:prstTxWarp>
      </a:bodyPr>
      <a:lstStyle>
        <a:defPPr marL="0" marR="0" indent="0" algn="ctr" defTabSz="762000" rtl="0" eaLnBrk="1" fontAlgn="base" latinLnBrk="0" hangingPunct="1">
          <a:lnSpc>
            <a:spcPct val="100000"/>
          </a:lnSpc>
          <a:spcBef>
            <a:spcPct val="0"/>
          </a:spcBef>
          <a:spcAft>
            <a:spcPct val="0"/>
          </a:spcAft>
          <a:buClrTx/>
          <a:buSzTx/>
          <a:buFontTx/>
          <a:buNone/>
          <a:tabLst/>
          <a:defRPr kumimoji="0" lang="de-CH" altLang="de-DE" sz="4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958</Words>
  <Application>Microsoft Office PowerPoint</Application>
  <PresentationFormat>Bildschirmpräsentation (4:3)</PresentationFormat>
  <Paragraphs>187</Paragraphs>
  <Slides>32</Slides>
  <Notes>0</Notes>
  <HiddenSlides>0</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Standarddesign</vt:lpstr>
      <vt:lpstr>PowerPoint-Präsentation</vt:lpstr>
      <vt:lpstr>Die Manöver beim Radfahren</vt:lpstr>
      <vt:lpstr>Vor jedem Manöver</vt:lpstr>
      <vt:lpstr>Rechtsabbiegen</vt:lpstr>
      <vt:lpstr>Linksabbiegen</vt:lpstr>
      <vt:lpstr>Einspurstrecke</vt:lpstr>
      <vt:lpstr>Kreisel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Streckenführung</vt:lpstr>
      <vt:lpstr>Bitte üben sie diese Manöver</vt:lpstr>
    </vt:vector>
  </TitlesOfParts>
  <Company>Kapo Schwyz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Heinzer Andreas</dc:creator>
  <cp:lastModifiedBy>Heinzer Andreas</cp:lastModifiedBy>
  <cp:revision>31</cp:revision>
  <dcterms:created xsi:type="dcterms:W3CDTF">2006-02-22T14:45:14Z</dcterms:created>
  <dcterms:modified xsi:type="dcterms:W3CDTF">2017-04-26T08:22:05Z</dcterms:modified>
</cp:coreProperties>
</file>