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303" r:id="rId4"/>
    <p:sldId id="289" r:id="rId5"/>
    <p:sldId id="294" r:id="rId6"/>
    <p:sldId id="292" r:id="rId7"/>
    <p:sldId id="290" r:id="rId8"/>
    <p:sldId id="308" r:id="rId9"/>
    <p:sldId id="309" r:id="rId10"/>
    <p:sldId id="310" r:id="rId11"/>
    <p:sldId id="261" r:id="rId12"/>
    <p:sldId id="257" r:id="rId13"/>
    <p:sldId id="264" r:id="rId14"/>
    <p:sldId id="265" r:id="rId15"/>
    <p:sldId id="267" r:id="rId16"/>
    <p:sldId id="304" r:id="rId17"/>
    <p:sldId id="306" r:id="rId18"/>
    <p:sldId id="275" r:id="rId19"/>
    <p:sldId id="297" r:id="rId20"/>
    <p:sldId id="307" r:id="rId21"/>
    <p:sldId id="274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65" autoAdjust="0"/>
    <p:restoredTop sz="94615" autoAdjust="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7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50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C5403-5E00-4F1A-BDBA-5B36AEBFBC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0496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713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0D767-EAE9-4CFF-9648-4400F2510B9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90410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1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kantonschwy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IZ-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6734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429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374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009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7086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33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56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030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71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392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8450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5860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943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303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8231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509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kantonschwy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IZ-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6734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68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7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9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82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6437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9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0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4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0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9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6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183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42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80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86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767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805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E968-6B29-4F37-BC4F-12AC8EDC76A8}" type="datetimeFigureOut">
              <a:rPr lang="de-CH" smtClean="0"/>
              <a:t>25.01.2016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9712-FDB5-42B0-BF78-6B236F03BD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43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kantonschwyz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IIZ-logo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6734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E968-6B29-4F37-BC4F-12AC8EDC76A8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9712-FDB5-42B0-BF78-6B236F03BDCA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&amp;url=http://www.android-hilfe.de/root-hacking-modding-fuer-motorola-razr/168848-un-root-fuer-das-razr.html&amp;ei=1ksqVdr_DIHzsAGljIDIAQ&amp;bvm=bv.90491159,d.bGg&amp;psig=AFQjCNG5WNwk7INpckNUFsa7Z_n9Lx6OVA&amp;ust=142892168652136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&amp;url=http://www.android-hilfe.de/root-hacking-modding-fuer-motorola-razr/168848-un-root-fuer-das-razr.html&amp;ei=1ksqVdr_DIHzsAGljIDIAQ&amp;bvm=bv.90491159,d.bGg&amp;psig=AFQjCNG5WNwk7INpckNUFsa7Z_n9Lx6OVA&amp;ust=142892168652136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&amp;url=http://www.android-hilfe.de/root-hacking-modding-fuer-motorola-razr/168848-un-root-fuer-das-razr.html&amp;ei=1ksqVdr_DIHzsAGljIDIAQ&amp;bvm=bv.90491159,d.bGg&amp;psig=AFQjCNG5WNwk7INpckNUFsa7Z_n9Lx6OVA&amp;ust=142892168652136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40" y="2651692"/>
            <a:ext cx="6462320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65307" y="1564563"/>
            <a:ext cx="42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latin typeface="+mj-lt"/>
              </a:rPr>
              <a:t>Meldung durch Institution z.B. Sachbearbeiter, RAV-Berater, IV-Berater, Sozialarbeiter, SPD, Pro Infirmis etc. 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latin typeface="+mj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latin typeface="+mj-lt"/>
              </a:rPr>
              <a:t>Telefon, E-Mail, Besprechung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latin typeface="+mj-lt"/>
              </a:rPr>
              <a:t>in dieser Phase zumeist </a:t>
            </a:r>
            <a:r>
              <a:rPr lang="de-CH" b="1" dirty="0" smtClean="0">
                <a:latin typeface="+mj-lt"/>
              </a:rPr>
              <a:t>ohne Klient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latin typeface="+mj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latin typeface="+mj-lt"/>
              </a:rPr>
              <a:t>Vorabklärung im Netzwerk </a:t>
            </a:r>
          </a:p>
          <a:p>
            <a:endParaRPr lang="de-CH" dirty="0" smtClean="0">
              <a:latin typeface="+mj-lt"/>
            </a:endParaRPr>
          </a:p>
          <a:p>
            <a:r>
              <a:rPr lang="de-CH" b="1" dirty="0" smtClean="0">
                <a:latin typeface="+mj-lt"/>
              </a:rPr>
              <a:t>Fragen: </a:t>
            </a:r>
            <a:r>
              <a:rPr lang="de-CH" dirty="0">
                <a:latin typeface="+mj-lt"/>
              </a:rPr>
              <a:t>W</a:t>
            </a:r>
            <a:r>
              <a:rPr lang="de-CH" dirty="0" smtClean="0">
                <a:latin typeface="+mj-lt"/>
              </a:rPr>
              <a:t>as ist bereits passiert? Inwieweit muss ein vertiefter IIZ-Prozess stattfinden?</a:t>
            </a:r>
          </a:p>
          <a:p>
            <a:endParaRPr lang="de-CH" dirty="0">
              <a:latin typeface="+mj-lt"/>
            </a:endParaRPr>
          </a:p>
          <a:p>
            <a:r>
              <a:rPr lang="de-CH" dirty="0" smtClean="0">
                <a:latin typeface="+mj-lt"/>
              </a:rPr>
              <a:t>evtl. findet bereits in diesem Schritt eine Klärung satt = </a:t>
            </a:r>
            <a:r>
              <a:rPr lang="de-CH" b="1" dirty="0" smtClean="0">
                <a:latin typeface="+mj-lt"/>
              </a:rPr>
              <a:t>keine weiteren Schritte IIZ</a:t>
            </a:r>
          </a:p>
          <a:p>
            <a:endParaRPr lang="de-CH" b="1" dirty="0">
              <a:latin typeface="+mj-lt"/>
            </a:endParaRPr>
          </a:p>
          <a:p>
            <a:r>
              <a:rPr lang="de-CH" b="1" dirty="0" smtClean="0">
                <a:latin typeface="+mj-lt"/>
              </a:rPr>
              <a:t>Eine Vorabklärung findet immer statt!</a:t>
            </a:r>
            <a:endParaRPr lang="de-CH" b="1" dirty="0">
              <a:latin typeface="+mj-lt"/>
            </a:endParaRPr>
          </a:p>
          <a:p>
            <a:endParaRPr lang="de-CH" dirty="0" smtClean="0">
              <a:latin typeface="+mj-lt"/>
            </a:endParaRPr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836030" y="899453"/>
            <a:ext cx="344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latin typeface="+mj-lt"/>
              </a:rPr>
              <a:t>IIZ-Meldung </a:t>
            </a:r>
            <a:endParaRPr lang="de-CH" sz="2800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0" y="2330655"/>
            <a:ext cx="4536504" cy="2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78936" y="1700808"/>
            <a:ext cx="5060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atin typeface="Calibri" pitchFamily="34" charset="0"/>
                <a:cs typeface="Calibri" pitchFamily="34" charset="0"/>
              </a:rPr>
              <a:t>Anmeldung durch Vollmacht</a:t>
            </a:r>
          </a:p>
          <a:p>
            <a:endParaRPr lang="de-CH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Das Ausfüllen eines speziellen Anmeldeformulars ist nach der Vorabklärung nicht mehr notwendig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Wenn der Klient die Vollmacht ausfüllt, gilt er formell als angemeldet </a:t>
            </a:r>
            <a:br>
              <a:rPr lang="de-CH" dirty="0" smtClean="0">
                <a:latin typeface="Calibri" pitchFamily="34" charset="0"/>
                <a:cs typeface="Calibri" pitchFamily="34" charset="0"/>
              </a:rPr>
            </a:br>
            <a:r>
              <a:rPr lang="de-CH" dirty="0" smtClean="0">
                <a:latin typeface="Calibri" pitchFamily="34" charset="0"/>
                <a:cs typeface="Calibri" pitchFamily="34" charset="0"/>
              </a:rPr>
              <a:t>(einzige Bedingung: Die obligatorische Vorabklärung hat bereits stattgefunden)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latin typeface="Calibri" pitchFamily="34" charset="0"/>
              <a:cs typeface="Calibri" pitchFamily="34" charset="0"/>
            </a:endParaRPr>
          </a:p>
          <a:p>
            <a:endParaRPr lang="de-CH" dirty="0" smtClean="0">
              <a:latin typeface="Calibri" pitchFamily="34" charset="0"/>
              <a:cs typeface="Calibri" pitchFamily="34" charset="0"/>
            </a:endParaRPr>
          </a:p>
          <a:p>
            <a:endParaRPr lang="de-CH" dirty="0">
              <a:latin typeface="Calibri" pitchFamily="34" charset="0"/>
              <a:cs typeface="Calibri" pitchFamily="34" charset="0"/>
            </a:endParaRPr>
          </a:p>
          <a:p>
            <a:endParaRPr lang="de-CH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0003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3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3936" y="714049"/>
            <a:ext cx="4603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Assessment mit Handlungsplan</a:t>
            </a:r>
            <a:endParaRPr lang="de-CH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Bedarfsklärung/Gespräch mit dem Klienten möglichst bald nach der Anmeldung</a:t>
            </a: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Sitzungen ‘Roundtable’ bei Bedarf, aber nicht zwingend</a:t>
            </a: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Roundtable nie länger als 90 Minuten/ direkt mit dem Klienten</a:t>
            </a:r>
          </a:p>
          <a:p>
            <a:r>
              <a:rPr lang="de-CH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CH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de-CH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Umsetzung/Überwachung</a:t>
            </a:r>
          </a:p>
          <a:p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Überwachung und regelmässige Infos durch den IIZ-Koordinator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Die Institutionen bleiben aktiv gemäss Ihrer jeweiligen Rolle und dem Handlungsplan</a:t>
            </a: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Klient bleibt zentrale Person</a:t>
            </a: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5" y="1700808"/>
            <a:ext cx="3312368" cy="476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" y="124360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78238" y="2104131"/>
            <a:ext cx="4603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Evaluation / Abschluss</a:t>
            </a:r>
            <a:endParaRPr lang="de-CH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Einzelfall-Evaluation nach allen Case-Management Fällen, bei welcher eine Vollmacht vorliegt</a:t>
            </a:r>
            <a:b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de-CH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Vollmacht erlischt </a:t>
            </a:r>
          </a:p>
          <a:p>
            <a:endParaRPr lang="de-CH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de-CH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0" y="1700808"/>
            <a:ext cx="2779793" cy="330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data:image/jpeg;base64,/9j/4AAQSkZJRgABAQAAAQABAAD/2wCEAAkGBxEQEhUUEBQUFBAPDxQRFBQQEA8QEBUQFBQWFhQUFRQYHCggGBolHBUUITEiJSkrLi4uFx81ODMsNygtLisBCgoKDg0OGhAQGywmICQsLCwsLCwsLCwsLCwsLCwsLCwsLCwsLCwsLCwsLCwsLCwsLCwsLCwsLCwsLCwsLCwsLP/AABEIAOEA4QMBEQACEQEDEQH/xAAbAAEAAQUBAAAAAAAAAAAAAAAAAwECBAYHBf/EAD4QAAIBAgIHAwkGBgIDAAAAAAABAgMRBDEFBhIhQVFhcYGREyIjMkJScqGxB2LBwtHwFENTkqLSsuEWJDP/xAAaAQEAAwEBAQAAAAAAAAAAAAAAAgQFAQYD/8QALxEBAAIBAwMEAAQHAQEBAAAAAAECAwQRMQUSIRMiQVEyYYGxFCMzQlKRoXFDFf/aAAwDAQACEQMRAD8A7iAAAAAAAAAAAAAAAAAAAAAAAAAAAAAAAAAAAAAAAAAAAAAALXJAU2/3ZgV2uj8AKbfR+ADyn7swCqIC5MCoAAAAAAAAAAAAAAAAAAAAAFHKwFu9/wDYFdjmBVJAVAAAAFHFPMC10+W4C17S69gFY1AL0wKgAAAAAAAAAAAAAAAKNgW3b7ALlGwFQLak1FXk0kuLaSOTMRy5MxHLzcRp/Dw9vafKCcvnkVr6vFX5fK2ekfLAq62QXq05PtlGP6nwt1CvxD5Tqo+IY8tbpcKS76j/ANT5z1GfpH+L/JZ/5jJZ0o91Rr8pz/8ARn5q5/GT9JaeucPbpSXwyjL62Jx1KnzEpRrK/MPQw2s+Fn7ey+VSLj88vmfemuw2+X1rqcdvl61KrGSvFqSfGLTXii1W0W4faJieF5J1bOCef/YETTj1XzAkhUuBeAAAAAAAAAAAAAC2UgCjz8ALgIMXi4UltVJKK65volxIXyVpG9pRtaKxvLWtIa0ye6jHZXvS3y7lkjNy6+eKKl9V/i8HE4mdR3nJyf3nfwXAo3yWvzKra825lEfNEOgwIZEJclDMiiimfOUTD4upSd6U5Qf3W14rJkq5b453rLtclqz4lsei9d5xssRHbj78LKffHJ91jQw9UmPGSN/zW8etmPF4blo/SNLER2qM1JcbPeuklmu82MWamWN6Sv0yVvG9ZZR9U0dSlxWfyYFKdTnmBMgAAAAAAAAAABbJgIx55gXAeJpnT0aN407Sqf4x7eb6FLUauMfivmVfLniniOWo4nFTqy2pycpPnw6JcEZOTJa872ULWm07yhIIgAABSYkRSISigkQlGUUiEuIZkJRRTIyirhcZUozU6UnCS4xfya4rozuPLfHburOztb2pO8S6FqzrdDEWp1rQrPcuEJvpyfQ9Bo+oVy+2/iWrp9XGTxbxLaDTXFlWnftAjpVODzQGQgAAAAAAAAFGwKRXFgXAa3rDp3ZvTovzspSXD7q69eH0ztXq+32U5VM+fb21ao2ZUyogAAAAAWyOSIpkJRQSISiikyMooZEJRRTZCXELIoqCPHlxvmp2tbk1QxL857qdR8eUJdeT4/Xd6fr+7+Xk/SWppdVv7Lt4Npooa1O+9Zr5gKNS4EwAAAAAAAFmb6L6gXgeFrJpfyS2IP0k1va9mPPtKWr1Hpx215lXz5e2No5aa2YzOAAAAAAqBHJkZcQzZGUUMiEuIZshKMopMhKMoZsjKJh8POpLZhFyk+X1b4EseK+W21I3SpS152iHuVNVKqoyqLzpwW04xXm7Kzs+LNHJ0u9MXdv5+lq2itWnd8tdMpRdI1I1i8vHyNV+mgvNk/bgvzL98T0XTtZ6kdluY/62NJqO+O23LbTVXWNWjsu6yf1AmpyuBeAAAAAFs2BWKsBj6Rxao05TlwW5c5cEfPLkjHWbShe8VrvLnuIrSqScpO8pO7PP3vNrbyy7Wm07yjIogAAAArYC2TOTIikyMooZMhLiKTIyihmyEoopshKL0dE6CqV2m7xg8t3nS+FfiX9L0++b3W8QtYdLbJ5nxDf9E6Bp0YpbKXRcXzk+LPQYsFMUdtIalMdaRtVh60a0wwqdOlaVe1rexT+K3HoUtbr64Y7a+ZfDUaqMftjlzOcrtt5tt7kln0PNTO87saZ3ndfhcRKlOM4O04Pai+v6Esd5paLV+HaWmkxMOw6E0nHFUY1I7tpWkuMZrdJHrtPmjNji8N/FkjJWLQzZxurcz7vogoStufADJAAAAACzN9n1AvA07W3HbVRU16tPe/jf6L6mRr8vdbsj4UNTfee14JQVQAAAAVsBbJnJEcmRmUUUmRmXEUmRmUUUmQcRPfu4v6kdpnxDnPDZdAatObUqqu89l+rHrLm+htaTp0R78n+mjp9Jt7rt6wmEjTW7Pi+Jrr7WNb9a/JXo4d+lynNZQ6LnL6GTr9f6fspz+yjqdV2e2vLnkpNu73t7227tvm2efmZnzLJmd/K044AbX9n2lPJVnSk/Mr5clUS3eK3dyNXpWo7MnpzxK9ocu1u2fl0k9G12NiFZp89wE9OVwLwAACjApDLt3gWYquqcJTeUIt+BC9u2syjado3c3q1HJuUs5Nt9r3nnbW7rTLJtO87rTjgAAAAKSkc3EcpEd3EUpEZRRyZGXEUmRmXFkYuTSirtuySOVra07Vcis2naG46t6u286XrcZcF0j16noNHoa4Y7rctXBpox+Z5bhSpKCtFWSNBaaprlrP5G9Gg/StefJewnwX3voZPUNd6cdlOf2UdVqez215c6bPPTPyyZlQ44AAL6VRwkpR3ShJST5NO6JUtNbRaPh2s7TEw7To3FqtShUWVSCl4rej2WG/qUi0fL0NLd1YslxEbxfTefRNHhpbgMgAAAsqMC4Dxdba+zQ2f6k1HuW9/Qpa6/bj2+1fU22pt9tLsYzOVsBSwAA5DcWuRzcRykR3RRykRmXEbZGXEcpEZcWwg5tRirtuySFKze3bBFZtO0N11b1fUVtSzfrS/LHp1PRaTSVwxvPLWwYIxx+bbIQSVluSLqw1vXDWNYaPk6TTrzXbsRftPryM3X62MNe2v4p/4qarUenG0cuZTk2222222297bebZ5qZmZ3ljTO/K044AAAADpf2dYvbwzg86NRpfDK0l83LwPS9Kyd2HafiWxob749vptRprrCoOza5MDMQFQAFk812gXgalrtV86nHlGUvFpL6Myuo281hR1c+YhrW0Zu6obQ3c3Nobm6m0c3N1rkc3N1HI5u4jlI5u4jciO7iyUiMyisinJpRV23ZJZtitZtO0ckRNp2huurOgNlbUs36z/LHp1PRaPSRhrvPLX0+CMcbzy22MUlZbki6sPJ1l05HB0r7nUndU483xb6K5U1eqjBTf5+Hwz5oxV3+XJ8TXlUk5zblObu2+LPK3va9ptblh2tNp3lEQRAAAAAA3P7M69qtWHvU4y/tlZ/8kbXR7e61Wj0+3umHQjeajDkrTYGXECoACyWa/fAC8DRtdZ+nS5Uo/WRidRn+ZH/AIzdXPvh4O0UN1VTaG4bY3FHM5uLXI5ubrXIbuLXIju4slI5u4jciPmfEONw1X0E15015zz+6vdXVnoNDo/SjutzLV02DsjunlukIKKSW5I0Vtj6Sx8MPTlUqO0YLvb4JdWfLNlripNrIXvFK90uRaY0nPFVXUqZvdGPCMeEUeT1Ge2a82lhZss5LbywT4PkAAAAAAA2f7PJWxfbQmv8oP8AA0+lT/P/AEXdDP8AMdOPSthiVfX7kBlRAqAAsea7wLwNB133YhdaUfrIwupf1Y/8Zms/G8DaM/dVNobim0NxLQw86nqRb68PHI+mPDkyfhhOmO9+ISYjR1aC2pQezxas7dtj6ZNJmpG8wlbBesbzDCciru+G6xyObubrJSI7jYtVtDupJTkvgvwXvv8AA2OnaT/6W/Rf0mD++zoVCioRSWSNpor5SS3vJb9/I5PjyOWa36e/iqmzB+gpNqP3pZOf6dO08x1DV+tftr+GGLqs/qW2jiGvGeqAAAAAAAAGzfZ6v/cXSjN/OK/E0+lf1/0XND/V/R089K2WJW9fuAyogVAARzzXb+AEgGi/aDC1WlL3qcl/bJf7GJ1SPfWfyZutj3RLVtoyt1Lc2hubvY0JoaVZpyT2XksnLr0Rp6PRTk99+FzT6bv91uG+YHRcKaW5Nrp5q7EbdaxWNoaUREeIZrgsrK3K24ls659rloRUJKpTVqVR2aWUJ8uxnn+oab05768T/wAZeqw9k90cNYcjM3UmfoXAOvUt7EbOXV8I95c0Wm9a/niOVjT4fUt54dQ0dhFSjbi1vtw5I9NEREbQ2IiI4ZZ11pWv2ntlfw9J+dJela4Qfsdr49O0x+p6vtj0q8/LP1uftjsq0A8+ylAAAAAAAAAG3/ZrRvXqS92js/3ST/Ka/SK75LT+TQ6fHumXRj0LVYc36R930Ay4gVAARVvo7gSgar9oWHvRhP8Ap1LPsmrfVRMvqlN8cW+pUtbXem/00DaMDdl7qqR2J2l2J2brqtrJTbVOqlCctymvUlyX3fobuk6hW+1L+JaWDVxb228NyNVeVAxdJYKNelOnPKcbdjzT7nZnyy4oyUmk/KF6Res1lyCrhpxqOk16RT2LfevbwPJzit6np/O+zCmk9/Z8uk6r6JVKC6cec+Mj1WmwRhxxWG3hxxjrs2A+76vL1h0tHCUZTe+T82Efem8u7i+wrarURhxzaf0fHNljHXulyKvWlOTlN3lNuUm+LebPJ3vN7TaflhWtNpmZWEEVAAAAAAAAAHRPs1wtqNSo/wCZU2V8MF+rfgeh6RTbHNvuWtoK7UmW4muvsCm7yb6gZyAqAAsqq6AUndLwAxNNYLy9CpT4zg7fEt8fmkfHUY/UxzV88tO+kw4/d8dzWaeafI8hx4lgz48KbQ3c3HIbm7omo2nfLQ8jUd6tJea3nKn+qy8D0XTdV6tey3Mfs19Jn747Z5htZprigGu4nV1PFyrr21FW5StaUvBRXiVK6WsZ5yvhGCPVnI2GEFFJLJKxbfdVu2fA5wOTa2aZ/i6zcX6KneNPquMu9rwSPLa7U+tk8cRwxNVm9S/jiHiFFVAAAAAAAAAFTsRv4dh2PV/A+Qw9Om84wTl8b3y+bZ6/TYvTxVq38NOykVZ1aVot9Cw+rFwsAMxAVAAUYEdJ2bXPf+oEoHK9dtG+QxLaXo6/pI8rv1147+88x1HB6eXeOJYurx9mTf4lr9zP3VS5zcZWjMdKhVhUjnCV31jxXgffT5pxZItD6YsnZeLOyYTERqwjOLvGcVJdjR6+lotWLR8t+s90bwmJOgADVNftMeRpeSg/SV072zjT4+OXiZfU9T6dOyOZ/ZS1mbsr2xzLmx5tjqAAAAAAAAAKge5qZoz+IxMbr0dH0kuW71V3v6Mv9OwerliZ4jytaTF33/KHWD1LbYuNnkue8C/DrcBOAAAAIaqtvXACVO4Hja16I/iqDjH/AOkPPp/El6vet3gU9bp/WxTHz8K+pxepTb5clkmnZ7mnZp5prNHlJjadpYc+PChxwA6D9nWlNqEqEnvp+dH4Hw7n+B6LpWfup6c8x+zX0OXur2z8N0NZeAI69VQi5Sdowi5NvgkrtkbWisTMuTMRG8uOaa0jLE1p1Ze07RXKC9VeHzbPI6nNObJNpYGbJOS82lgld8gAAAAAAAABVfux2PPgjl1jVHQ/8LQSkvS1PPqdHwj3L8T1Wh03o49p5nlu6bD6dNp5e23YurDAi9uTf7sBnQQFwAAAAtmgI6Ts7eAEoGga+6v7LeIpLzZP0qXCXv8AY+JhdT0m0+rX9WZrNPt76/q0sxGaoB6OgMc6GIhPhtbMvhef4PuLeizelmif0ffTZOzJEuxQkmk1k1c9a3kWMxdOjFzqyUYRzbfyXNkMmStI7rT4RteKxvLnes+t0sSnSorZovc3L15r8q+Z5/WdRnLE0pwytRq5v7a8NWMpRUAAAAAAAAAANy1D1f25LEVV5kH6NP2pL2uxcOvYbPTNH3T6t+Pho6PT7z32/R0JG+1GNjKnsrN59gF2Hp2AyAAAAAAAQ1YfIC+lO66rMCtSCkmmk01Zpq6aeaaOTETG0uTG7mOturMsLJ1KSbw8n2um3wfTk/2/N67Qzinvr+H9mRqdL6c91eGtmYpKHRvmA1zp0sLBSTnXS2dlblu3XlLgvmb9Op0rhjfzb6atdZWuOPtqOltLVsVLarSvb1YrdCPwox8+pyZp3tLPy5rZJ3tLCK75KAAAAAAAAAAGx6qatSxUlOomsPF73k5tezHpzf7WlodFOae634f3XNNppyT3Tw6fSpqKUYpKMUkklZJLJJHpaxERtDYiIiPClaqoq/gddYlGDbu82BmxVgLgAAAAAAUaAgnFp3QE0JprcBSrBSTUknFqzTV01yaOTETG0uTETG0ufazamyp3qYVOVPN085R+H3l0z7TB1nTZr78XH0y9Ro9vdTj6aeY/CgHHFAAAAAAAAAAAd2G36s6nSq2qYlOFPNU8pz7fdXz7DX0fTZt78vH00NPo+73X4dDpU4wSjFJRikkkrJJcEjerWKxtDUiIiNoKk1FXZJ1hXc3d5cEBmU4WAkAAAAAAAAAUkgMeUXF3QE1OopdvIC4DwNPaq0MVeS9HWftxW5v70cn25lHU6DHm88T9q2bS0yeeJaFpfVvE4a7lDagvbp3lG3VZx7zCz6HLi+N4+4ZeXTZMfxu8cpK4AAAAAAAB6+iNXMTibbEHGD9upeMbdOMu4uYNDlyz4jaPuVjHpsmTjhvugdU6GGtKXpKy9uS3J/djw7czd03T8eHzPmWnh0tMfnmWwl9aR1aqit4GG7zd3lwQGVSpWAmAAAAAAAAAAAFGgIalLiswEK/CW7rwAmAAeRpHVnC17udNRk/ap+ZLvtn3lTLosOTmHwvpsd+Ya7jPs+/o1u6rG/8AlH9DPydHj+y3+1S/T/8AGXkVtSMZHJU5fDU/2SKlul54+nwnQ5YYktVcav5Mu6VN/ifKen6iP7UP4TL9EdVsa/5Mu+VNfiI6fqJ/tP4TL9MujqRjJZqnH46n+qZ9a9Lzz9JxocsvWwf2ff1q3dSj+aX6FunR4/vt/p969P8A8pbFo7VjC0LONNSkvaqefLuvuXcaGLRYcXELePTY6cQ9hItcPuHRj1sUlujvfyAhhTcneQGXCnYCQAAAAAAAAAAAAAACOdNMCHZlHLw4AXxxHvK3zQEsZp5MC4AAAAAAFsppZuwEE8WvZV/oBE9qeeXJZAS06FgJ4xsBcAAAAAAAAAAAAAAAAAUaAslTTAilhwLbTWTffvAqqs+gFfLy5APLy5ICjrT5ICxub4vu3AI4fmBNGggJYwAuAAAAAAAAAAAAAAAAAAAAAAAUsA2QKbIDZArsgNkBYCoAAAAAAAAAAAAAAAAAAAAAAAAAAAAAAAAAAAAAAAAAAAAA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76389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2605" y="1916832"/>
            <a:ext cx="7861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prstClr val="black"/>
                </a:solidFill>
              </a:rPr>
              <a:t>Eine beruflichen Eingliederung ist sofort stark gefährdet, wenn die Einkommenssituation stark gefährdet ist, so dass ein Bezug von wirtschaftlicher Sozialhilfe droht. </a:t>
            </a:r>
          </a:p>
          <a:p>
            <a:r>
              <a:rPr lang="de-CH" b="1" dirty="0" smtClean="0">
                <a:solidFill>
                  <a:prstClr val="black"/>
                </a:solidFill>
              </a:rPr>
              <a:t>Es ist somit ‘eingliederungswirksam’, wenn man versucht, den Klienten in der Versicherungsebene zu behalten.  </a:t>
            </a:r>
            <a:endParaRPr lang="de-CH" b="1" dirty="0">
              <a:solidFill>
                <a:prstClr val="black"/>
              </a:solidFill>
            </a:endParaRPr>
          </a:p>
        </p:txBody>
      </p:sp>
      <p:sp>
        <p:nvSpPr>
          <p:cNvPr id="9" name="Richtungspfeil 8"/>
          <p:cNvSpPr/>
          <p:nvPr/>
        </p:nvSpPr>
        <p:spPr>
          <a:xfrm>
            <a:off x="251520" y="3804085"/>
            <a:ext cx="7956884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3120" y="38622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Versicherungsebene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479251" y="3698474"/>
            <a:ext cx="1940022" cy="78539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660655" y="3699419"/>
            <a:ext cx="1940022" cy="78539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79251" y="37237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prstClr val="black"/>
                </a:solidFill>
              </a:rPr>
              <a:t>IV-Rente</a:t>
            </a:r>
          </a:p>
          <a:p>
            <a:pPr algn="ctr"/>
            <a:r>
              <a:rPr lang="de-CH" dirty="0" smtClean="0">
                <a:solidFill>
                  <a:prstClr val="black"/>
                </a:solidFill>
              </a:rPr>
              <a:t>IV-Taggeld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715353" y="390745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prstClr val="black"/>
                </a:solidFill>
              </a:rPr>
              <a:t>ALV-Taggeld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9" name="Richtungspfeil 18"/>
          <p:cNvSpPr/>
          <p:nvPr/>
        </p:nvSpPr>
        <p:spPr>
          <a:xfrm>
            <a:off x="273292" y="5013176"/>
            <a:ext cx="7956884" cy="50405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449263" y="4869160"/>
            <a:ext cx="199494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564637" y="4926088"/>
            <a:ext cx="176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prstClr val="black"/>
                </a:solidFill>
              </a:rPr>
              <a:t>wirtschaftliche Sozialhilfe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83120" y="508053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Sozialhilfe-Eben</a:t>
            </a:r>
            <a:endParaRPr lang="de-CH" b="1" dirty="0">
              <a:solidFill>
                <a:srgbClr val="FF0000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8" y="104095"/>
            <a:ext cx="3530483" cy="76527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210"/>
            <a:ext cx="2253320" cy="1026053"/>
          </a:xfrm>
          <a:prstGeom prst="rect">
            <a:avLst/>
          </a:prstGeom>
        </p:spPr>
      </p:pic>
      <p:sp>
        <p:nvSpPr>
          <p:cNvPr id="26" name="Pfeil nach unten 25"/>
          <p:cNvSpPr/>
          <p:nvPr/>
        </p:nvSpPr>
        <p:spPr>
          <a:xfrm>
            <a:off x="5117433" y="4483870"/>
            <a:ext cx="324036" cy="3123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7" name="Pfeil nach unten 26"/>
          <p:cNvSpPr/>
          <p:nvPr/>
        </p:nvSpPr>
        <p:spPr>
          <a:xfrm>
            <a:off x="5660655" y="4484815"/>
            <a:ext cx="324036" cy="3123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6128740"/>
            <a:ext cx="781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b="1" dirty="0" smtClean="0">
                <a:solidFill>
                  <a:prstClr val="black"/>
                </a:solidFill>
              </a:rPr>
              <a:t>Leitfrage:</a:t>
            </a:r>
            <a:r>
              <a:rPr lang="de-CH" dirty="0" smtClean="0">
                <a:solidFill>
                  <a:prstClr val="black"/>
                </a:solidFill>
              </a:rPr>
              <a:t> Wie bleibt der Klient im </a:t>
            </a:r>
            <a:r>
              <a:rPr lang="de-CH" b="1" dirty="0" smtClean="0">
                <a:solidFill>
                  <a:srgbClr val="9BBB59">
                    <a:lumMod val="50000"/>
                  </a:srgbClr>
                </a:solidFill>
              </a:rPr>
              <a:t>grünen Bereich</a:t>
            </a:r>
            <a:r>
              <a:rPr lang="de-CH" dirty="0" smtClean="0">
                <a:solidFill>
                  <a:prstClr val="black"/>
                </a:solidFill>
              </a:rPr>
              <a:t>? </a:t>
            </a:r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data:image/jpeg;base64,/9j/4AAQSkZJRgABAQAAAQABAAD/2wCEAAkGBxEQEhUUEBQUFBAPDxQRFBQQEA8QEBUQFBQWFhQUFRQYHCggGBolHBUUITEiJSkrLi4uFx81ODMsNygtLisBCgoKDg0OGhAQGywmICQsLCwsLCwsLCwsLCwsLCwsLCwsLCwsLCwsLCwsLCwsLCwsLCwsLCwsLCwsLCwsLCwsLP/AABEIAOEA4QMBEQACEQEDEQH/xAAbAAEAAQUBAAAAAAAAAAAAAAAAAwECBAYHBf/EAD4QAAIBAgIHAwkGBgIDAAAAAAABAgMRBDEFBhIhQVFhcYGREyIjMkJScqGxB2LBwtHwFENTkqLSsuEWJDP/xAAaAQEAAwEBAQAAAAAAAAAAAAAAAgQFAQYD/8QALxEBAAIBAwMEAAQHAQEBAAAAAAECAwQRMQUSIRMiQVEyYYGxFCMzQlKRoXFDFf/aAAwDAQACEQMRAD8A7iAAAAAAAAAAAAAAAAAAAAAAAAAAAAAAAAAAAAAAAAAAAAAALXJAU2/3ZgV2uj8AKbfR+ADyn7swCqIC5MCoAAAAAAAAAAAAAAAAAAAAAFHKwFu9/wDYFdjmBVJAVAAAAFHFPMC10+W4C17S69gFY1AL0wKgAAAAAAAAAAAAAAAKNgW3b7ALlGwFQLak1FXk0kuLaSOTMRy5MxHLzcRp/Dw9vafKCcvnkVr6vFX5fK2ekfLAq62QXq05PtlGP6nwt1CvxD5Tqo+IY8tbpcKS76j/ANT5z1GfpH+L/JZ/5jJZ0o91Rr8pz/8ARn5q5/GT9JaeucPbpSXwyjL62Jx1KnzEpRrK/MPQw2s+Fn7ey+VSLj88vmfemuw2+X1rqcdvl61KrGSvFqSfGLTXii1W0W4faJieF5J1bOCef/YETTj1XzAkhUuBeAAAAAAAAAAAAAC2UgCjz8ALgIMXi4UltVJKK65volxIXyVpG9pRtaKxvLWtIa0ye6jHZXvS3y7lkjNy6+eKKl9V/i8HE4mdR3nJyf3nfwXAo3yWvzKra825lEfNEOgwIZEJclDMiiimfOUTD4upSd6U5Qf3W14rJkq5b453rLtclqz4lsei9d5xssRHbj78LKffHJ91jQw9UmPGSN/zW8etmPF4blo/SNLER2qM1JcbPeuklmu82MWamWN6Sv0yVvG9ZZR9U0dSlxWfyYFKdTnmBMgAAAAAAAAAABbJgIx55gXAeJpnT0aN407Sqf4x7eb6FLUauMfivmVfLniniOWo4nFTqy2pycpPnw6JcEZOTJa872ULWm07yhIIgAABSYkRSISigkQlGUUiEuIZkJRRTIyirhcZUozU6UnCS4xfya4rozuPLfHburOztb2pO8S6FqzrdDEWp1rQrPcuEJvpyfQ9Bo+oVy+2/iWrp9XGTxbxLaDTXFlWnftAjpVODzQGQgAAAAAAAAFGwKRXFgXAa3rDp3ZvTovzspSXD7q69eH0ztXq+32U5VM+fb21ao2ZUyogAAAAAWyOSIpkJRQSISiikyMooZEJRRTZCXELIoqCPHlxvmp2tbk1QxL857qdR8eUJdeT4/Xd6fr+7+Xk/SWppdVv7Lt4Npooa1O+9Zr5gKNS4EwAAAAAAAFmb6L6gXgeFrJpfyS2IP0k1va9mPPtKWr1Hpx215lXz5e2No5aa2YzOAAAAAAqBHJkZcQzZGUUMiEuIZshKMopMhKMoZsjKJh8POpLZhFyk+X1b4EseK+W21I3SpS152iHuVNVKqoyqLzpwW04xXm7Kzs+LNHJ0u9MXdv5+lq2itWnd8tdMpRdI1I1i8vHyNV+mgvNk/bgvzL98T0XTtZ6kdluY/62NJqO+O23LbTVXWNWjsu6yf1AmpyuBeAAAAAFs2BWKsBj6Rxao05TlwW5c5cEfPLkjHWbShe8VrvLnuIrSqScpO8pO7PP3vNrbyy7Wm07yjIogAAAArYC2TOTIikyMooZMhLiKTIyihmyEoopshKL0dE6CqV2m7xg8t3nS+FfiX9L0++b3W8QtYdLbJ5nxDf9E6Bp0YpbKXRcXzk+LPQYsFMUdtIalMdaRtVh60a0wwqdOlaVe1rexT+K3HoUtbr64Y7a+ZfDUaqMftjlzOcrtt5tt7kln0PNTO87saZ3ndfhcRKlOM4O04Pai+v6Esd5paLV+HaWmkxMOw6E0nHFUY1I7tpWkuMZrdJHrtPmjNji8N/FkjJWLQzZxurcz7vogoStufADJAAAAACzN9n1AvA07W3HbVRU16tPe/jf6L6mRr8vdbsj4UNTfee14JQVQAAAAVsBbJnJEcmRmUUUmRmXEUmRmUUUmQcRPfu4v6kdpnxDnPDZdAatObUqqu89l+rHrLm+htaTp0R78n+mjp9Jt7rt6wmEjTW7Pi+Jrr7WNb9a/JXo4d+lynNZQ6LnL6GTr9f6fspz+yjqdV2e2vLnkpNu73t7227tvm2efmZnzLJmd/K044AbX9n2lPJVnSk/Mr5clUS3eK3dyNXpWo7MnpzxK9ocu1u2fl0k9G12NiFZp89wE9OVwLwAACjApDLt3gWYquqcJTeUIt+BC9u2syjado3c3q1HJuUs5Nt9r3nnbW7rTLJtO87rTjgAAAAKSkc3EcpEd3EUpEZRRyZGXEUmRmXFkYuTSirtuySOVra07Vcis2naG46t6u286XrcZcF0j16noNHoa4Y7rctXBpox+Z5bhSpKCtFWSNBaaprlrP5G9Gg/StefJewnwX3voZPUNd6cdlOf2UdVqez215c6bPPTPyyZlQ44AAL6VRwkpR3ShJST5NO6JUtNbRaPh2s7TEw7To3FqtShUWVSCl4rej2WG/qUi0fL0NLd1YslxEbxfTefRNHhpbgMgAAAsqMC4Dxdba+zQ2f6k1HuW9/Qpa6/bj2+1fU22pt9tLsYzOVsBSwAA5DcWuRzcRykR3RRykRmXEbZGXEcpEZcWwg5tRirtuySFKze3bBFZtO0N11b1fUVtSzfrS/LHp1PRaTSVwxvPLWwYIxx+bbIQSVluSLqw1vXDWNYaPk6TTrzXbsRftPryM3X62MNe2v4p/4qarUenG0cuZTk2222222297bebZ5qZmZ3ljTO/K044AAAADpf2dYvbwzg86NRpfDK0l83LwPS9Kyd2HafiWxob749vptRprrCoOza5MDMQFQAFk812gXgalrtV86nHlGUvFpL6Myuo281hR1c+YhrW0Zu6obQ3c3Nobm6m0c3N1rkc3N1HI5u4jlI5u4jciO7iyUiMyisinJpRV23ZJZtitZtO0ckRNp2huurOgNlbUs36z/LHp1PRaPSRhrvPLX0+CMcbzy22MUlZbki6sPJ1l05HB0r7nUndU483xb6K5U1eqjBTf5+Hwz5oxV3+XJ8TXlUk5zblObu2+LPK3va9ptblh2tNp3lEQRAAAAAA3P7M69qtWHvU4y/tlZ/8kbXR7e61Wj0+3umHQjeajDkrTYGXECoACyWa/fAC8DRtdZ+nS5Uo/WRidRn+ZH/AIzdXPvh4O0UN1VTaG4bY3FHM5uLXI5ubrXIbuLXIju4slI5u4jciPmfEONw1X0E15015zz+6vdXVnoNDo/SjutzLV02DsjunlukIKKSW5I0Vtj6Sx8MPTlUqO0YLvb4JdWfLNlripNrIXvFK90uRaY0nPFVXUqZvdGPCMeEUeT1Ge2a82lhZss5LbywT4PkAAAAAAA2f7PJWxfbQmv8oP8AA0+lT/P/AEXdDP8AMdOPSthiVfX7kBlRAqAAsea7wLwNB133YhdaUfrIwupf1Y/8Zms/G8DaM/dVNobim0NxLQw86nqRb68PHI+mPDkyfhhOmO9+ISYjR1aC2pQezxas7dtj6ZNJmpG8wlbBesbzDCciru+G6xyObubrJSI7jYtVtDupJTkvgvwXvv8AA2OnaT/6W/Rf0mD++zoVCioRSWSNpor5SS3vJb9/I5PjyOWa36e/iqmzB+gpNqP3pZOf6dO08x1DV+tftr+GGLqs/qW2jiGvGeqAAAAAAAAGzfZ6v/cXSjN/OK/E0+lf1/0XND/V/R089K2WJW9fuAyogVAARzzXb+AEgGi/aDC1WlL3qcl/bJf7GJ1SPfWfyZutj3RLVtoyt1Lc2hubvY0JoaVZpyT2XksnLr0Rp6PRTk99+FzT6bv91uG+YHRcKaW5Nrp5q7EbdaxWNoaUREeIZrgsrK3K24ls659rloRUJKpTVqVR2aWUJ8uxnn+oab05768T/wAZeqw9k90cNYcjM3UmfoXAOvUt7EbOXV8I95c0Wm9a/niOVjT4fUt54dQ0dhFSjbi1vtw5I9NEREbQ2IiI4ZZ11pWv2ntlfw9J+dJela4Qfsdr49O0x+p6vtj0q8/LP1uftjsq0A8+ylAAAAAAAAAG3/ZrRvXqS92js/3ST/Ka/SK75LT+TQ6fHumXRj0LVYc36R930Ay4gVAARVvo7gSgar9oWHvRhP8Ap1LPsmrfVRMvqlN8cW+pUtbXem/00DaMDdl7qqR2J2l2J2brqtrJTbVOqlCctymvUlyX3fobuk6hW+1L+JaWDVxb228NyNVeVAxdJYKNelOnPKcbdjzT7nZnyy4oyUmk/KF6Res1lyCrhpxqOk16RT2LfevbwPJzit6np/O+zCmk9/Z8uk6r6JVKC6cec+Mj1WmwRhxxWG3hxxjrs2A+76vL1h0tHCUZTe+T82Efem8u7i+wrarURhxzaf0fHNljHXulyKvWlOTlN3lNuUm+LebPJ3vN7TaflhWtNpmZWEEVAAAAAAAAAHRPs1wtqNSo/wCZU2V8MF+rfgeh6RTbHNvuWtoK7UmW4muvsCm7yb6gZyAqAAsqq6AUndLwAxNNYLy9CpT4zg7fEt8fmkfHUY/UxzV88tO+kw4/d8dzWaeafI8hx4lgz48KbQ3c3HIbm7omo2nfLQ8jUd6tJea3nKn+qy8D0XTdV6tey3Mfs19Jn747Z5htZprigGu4nV1PFyrr21FW5StaUvBRXiVK6WsZ5yvhGCPVnI2GEFFJLJKxbfdVu2fA5wOTa2aZ/i6zcX6KneNPquMu9rwSPLa7U+tk8cRwxNVm9S/jiHiFFVAAAAAAAAAFTsRv4dh2PV/A+Qw9Om84wTl8b3y+bZ6/TYvTxVq38NOykVZ1aVot9Cw+rFwsAMxAVAAUYEdJ2bXPf+oEoHK9dtG+QxLaXo6/pI8rv1147+88x1HB6eXeOJYurx9mTf4lr9zP3VS5zcZWjMdKhVhUjnCV31jxXgffT5pxZItD6YsnZeLOyYTERqwjOLvGcVJdjR6+lotWLR8t+s90bwmJOgADVNftMeRpeSg/SV072zjT4+OXiZfU9T6dOyOZ/ZS1mbsr2xzLmx5tjqAAAAAAAAAKge5qZoz+IxMbr0dH0kuW71V3v6Mv9OwerliZ4jytaTF33/KHWD1LbYuNnkue8C/DrcBOAAAAIaqtvXACVO4Hja16I/iqDjH/AOkPPp/El6vet3gU9bp/WxTHz8K+pxepTb5clkmnZ7mnZp5prNHlJjadpYc+PChxwA6D9nWlNqEqEnvp+dH4Hw7n+B6LpWfup6c8x+zX0OXur2z8N0NZeAI69VQi5Sdowi5NvgkrtkbWisTMuTMRG8uOaa0jLE1p1Ze07RXKC9VeHzbPI6nNObJNpYGbJOS82lgld8gAAAAAAAABVfux2PPgjl1jVHQ/8LQSkvS1PPqdHwj3L8T1Wh03o49p5nlu6bD6dNp5e23YurDAi9uTf7sBnQQFwAAAAtmgI6Ts7eAEoGga+6v7LeIpLzZP0qXCXv8AY+JhdT0m0+rX9WZrNPt76/q0sxGaoB6OgMc6GIhPhtbMvhef4PuLeizelmif0ffTZOzJEuxQkmk1k1c9a3kWMxdOjFzqyUYRzbfyXNkMmStI7rT4RteKxvLnes+t0sSnSorZovc3L15r8q+Z5/WdRnLE0pwytRq5v7a8NWMpRUAAAAAAAAAANy1D1f25LEVV5kH6NP2pL2uxcOvYbPTNH3T6t+Pho6PT7z32/R0JG+1GNjKnsrN59gF2Hp2AyAAAAAAAQ1YfIC+lO66rMCtSCkmmk01Zpq6aeaaOTETG0uTG7mOturMsLJ1KSbw8n2um3wfTk/2/N67Qzinvr+H9mRqdL6c91eGtmYpKHRvmA1zp0sLBSTnXS2dlblu3XlLgvmb9Op0rhjfzb6atdZWuOPtqOltLVsVLarSvb1YrdCPwox8+pyZp3tLPy5rZJ3tLCK75KAAAAAAAAAAGx6qatSxUlOomsPF73k5tezHpzf7WlodFOae634f3XNNppyT3Tw6fSpqKUYpKMUkklZJLJJHpaxERtDYiIiPClaqoq/gddYlGDbu82BmxVgLgAAAAAAUaAgnFp3QE0JprcBSrBSTUknFqzTV01yaOTETG0uTETG0ufazamyp3qYVOVPN085R+H3l0z7TB1nTZr78XH0y9Ro9vdTj6aeY/CgHHFAAAAAAAAAAAd2G36s6nSq2qYlOFPNU8pz7fdXz7DX0fTZt78vH00NPo+73X4dDpU4wSjFJRikkkrJJcEjerWKxtDUiIiNoKk1FXZJ1hXc3d5cEBmU4WAkAAAAAAAAAUkgMeUXF3QE1OopdvIC4DwNPaq0MVeS9HWftxW5v70cn25lHU6DHm88T9q2bS0yeeJaFpfVvE4a7lDagvbp3lG3VZx7zCz6HLi+N4+4ZeXTZMfxu8cpK4AAAAAAAB6+iNXMTibbEHGD9upeMbdOMu4uYNDlyz4jaPuVjHpsmTjhvugdU6GGtKXpKy9uS3J/djw7czd03T8eHzPmWnh0tMfnmWwl9aR1aqit4GG7zd3lwQGVSpWAmAAAAAAAAAAAFGgIalLiswEK/CW7rwAmAAeRpHVnC17udNRk/ap+ZLvtn3lTLosOTmHwvpsd+Ya7jPs+/o1u6rG/8AlH9DPydHj+y3+1S/T/8AGXkVtSMZHJU5fDU/2SKlul54+nwnQ5YYktVcav5Mu6VN/ifKen6iP7UP4TL9EdVsa/5Mu+VNfiI6fqJ/tP4TL9MujqRjJZqnH46n+qZ9a9Lzz9JxocsvWwf2ff1q3dSj+aX6FunR4/vt/p969P8A8pbFo7VjC0LONNSkvaqefLuvuXcaGLRYcXELePTY6cQ9hItcPuHRj1sUlujvfyAhhTcneQGXCnYCQAAAAAAAAAAAAAACOdNMCHZlHLw4AXxxHvK3zQEsZp5MC4AAAAAAFsppZuwEE8WvZV/oBE9qeeXJZAS06FgJ4xsBcAAAAAAAAAAAAAAAAAUaAslTTAilhwLbTWTffvAqqs+gFfLy5APLy5ICjrT5ICxub4vu3AI4fmBNGggJYwAuAAAAAAAAAAAAAAAAAAAAAAAUsA2QKbIDZArsgNkBYCoAAAAAAAAAAAAAAAAAAAAAAAAAAAAAAAAAAAAAAAAAAAAA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76389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8" y="104095"/>
            <a:ext cx="3530483" cy="76527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210"/>
            <a:ext cx="2253320" cy="102605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10950" y="1356656"/>
            <a:ext cx="658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prstClr val="black"/>
                </a:solidFill>
              </a:rPr>
              <a:t>… z.B. die Vorleistungspflicht der Arbeitslosenkasse</a:t>
            </a:r>
            <a:endParaRPr lang="de-CH" sz="2000" b="1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2753340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prstClr val="black"/>
                </a:solidFill>
              </a:rPr>
              <a:t>Ist eine bei der IV </a:t>
            </a:r>
            <a:r>
              <a:rPr lang="de-CH" sz="2000" dirty="0" smtClean="0">
                <a:solidFill>
                  <a:prstClr val="black"/>
                </a:solidFill>
              </a:rPr>
              <a:t>zum </a:t>
            </a:r>
            <a:r>
              <a:rPr lang="de-CH" sz="2000" dirty="0">
                <a:solidFill>
                  <a:prstClr val="black"/>
                </a:solidFill>
              </a:rPr>
              <a:t>Leistungsbezug </a:t>
            </a:r>
            <a:r>
              <a:rPr lang="de-CH" sz="2000" dirty="0" smtClean="0">
                <a:solidFill>
                  <a:prstClr val="black"/>
                </a:solidFill>
              </a:rPr>
              <a:t>angemeldete </a:t>
            </a:r>
            <a:r>
              <a:rPr lang="de-CH" sz="2000" dirty="0">
                <a:solidFill>
                  <a:prstClr val="black"/>
                </a:solidFill>
              </a:rPr>
              <a:t>behinderte Person bereit und in der Lage, eine zumutbare Arbeit im </a:t>
            </a:r>
            <a:r>
              <a:rPr lang="de-CH" sz="2000" dirty="0" smtClean="0">
                <a:solidFill>
                  <a:prstClr val="black"/>
                </a:solidFill>
              </a:rPr>
              <a:t>Umfang von </a:t>
            </a:r>
            <a:r>
              <a:rPr lang="de-CH" sz="2000" dirty="0">
                <a:solidFill>
                  <a:prstClr val="black"/>
                </a:solidFill>
              </a:rPr>
              <a:t>mindestens 20 % einer Vollzeitbeschäftigung anzunehmen und erfüllt sie auch </a:t>
            </a:r>
            <a:r>
              <a:rPr lang="de-CH" sz="2000" dirty="0" smtClean="0">
                <a:solidFill>
                  <a:prstClr val="black"/>
                </a:solidFill>
              </a:rPr>
              <a:t>die übrigen </a:t>
            </a:r>
            <a:r>
              <a:rPr lang="de-CH" sz="2000" dirty="0">
                <a:solidFill>
                  <a:prstClr val="black"/>
                </a:solidFill>
              </a:rPr>
              <a:t>Anspruchsvoraussetzungen, besteht für die ALV eine </a:t>
            </a:r>
            <a:r>
              <a:rPr lang="de-CH" sz="2000" b="1" dirty="0" smtClean="0">
                <a:solidFill>
                  <a:prstClr val="black"/>
                </a:solidFill>
              </a:rPr>
              <a:t>Vorleistungspflicht</a:t>
            </a:r>
            <a:r>
              <a:rPr lang="de-CH" sz="2000" dirty="0" smtClean="0">
                <a:solidFill>
                  <a:prstClr val="black"/>
                </a:solidFill>
              </a:rPr>
              <a:t>. </a:t>
            </a:r>
            <a:br>
              <a:rPr lang="de-CH" sz="2000" dirty="0" smtClean="0">
                <a:solidFill>
                  <a:prstClr val="black"/>
                </a:solidFill>
              </a:rPr>
            </a:br>
            <a:r>
              <a:rPr lang="de-CH" sz="2000" dirty="0" smtClean="0">
                <a:solidFill>
                  <a:prstClr val="black"/>
                </a:solidFill>
              </a:rPr>
              <a:t>Die </a:t>
            </a:r>
            <a:r>
              <a:rPr lang="de-CH" sz="2000" dirty="0">
                <a:solidFill>
                  <a:prstClr val="black"/>
                </a:solidFill>
              </a:rPr>
              <a:t>zuständigen Durchführungsstellen haben die versicherte Person über die </a:t>
            </a:r>
            <a:r>
              <a:rPr lang="de-CH" sz="2000" dirty="0" smtClean="0">
                <a:solidFill>
                  <a:prstClr val="black"/>
                </a:solidFill>
              </a:rPr>
              <a:t>Vorleistungspflicht </a:t>
            </a:r>
            <a:r>
              <a:rPr lang="de-CH" sz="2000" dirty="0">
                <a:solidFill>
                  <a:prstClr val="black"/>
                </a:solidFill>
              </a:rPr>
              <a:t>der ALV bei nicht offensichtlicher Vermittlungsunfähigkeit </a:t>
            </a:r>
            <a:r>
              <a:rPr lang="de-CH" sz="2000" dirty="0" smtClean="0">
                <a:solidFill>
                  <a:prstClr val="black"/>
                </a:solidFill>
              </a:rPr>
              <a:t>aufzuklären.</a:t>
            </a:r>
            <a:endParaRPr lang="de-CH" sz="20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0650" y="198790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prstClr val="black"/>
                </a:solidFill>
              </a:rPr>
              <a:t>B252 AVIG-Praxis</a:t>
            </a:r>
            <a:endParaRPr lang="de-CH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775431" y="1135660"/>
            <a:ext cx="5653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sz="2400" b="1" dirty="0" smtClean="0">
                <a:solidFill>
                  <a:srgbClr val="000000"/>
                </a:solidFill>
                <a:latin typeface="Calibri" pitchFamily="34" charset="0"/>
              </a:rPr>
              <a:t>Vorteile für die Institutionen 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1115616" y="2781300"/>
            <a:ext cx="0" cy="40767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786951" y="1907226"/>
            <a:ext cx="583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b="1" dirty="0" smtClean="0">
                <a:solidFill>
                  <a:srgbClr val="000000"/>
                </a:solidFill>
                <a:latin typeface="Calibri" pitchFamily="34" charset="0"/>
              </a:rPr>
              <a:t>Information</a:t>
            </a: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sfluss wird durch IIZ-Koordinator sichergestellt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760831" y="2466982"/>
            <a:ext cx="5545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wenig bis kein Schreibaufwand für Berichte/ Anmeldungen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815635" y="4828667"/>
            <a:ext cx="5613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IIZ-Newsletter und IIZ-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Telefonliste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760831" y="3290811"/>
            <a:ext cx="617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Durch IIZ-Meldung ist eine institutionsübergreifende Fallbesprechung möglich /</a:t>
            </a:r>
            <a:r>
              <a:rPr lang="de-CH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Aussenansicht</a:t>
            </a:r>
            <a:r>
              <a:rPr lang="de-CH" b="1" dirty="0" smtClean="0">
                <a:solidFill>
                  <a:srgbClr val="000000"/>
                </a:solidFill>
              </a:rPr>
              <a:t>  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82914" y="5333461"/>
            <a:ext cx="58365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… </a:t>
            </a:r>
            <a:r>
              <a:rPr lang="de-CH" b="1" dirty="0" smtClean="0">
                <a:solidFill>
                  <a:srgbClr val="000000"/>
                </a:solidFill>
                <a:latin typeface="Calibri" pitchFamily="34" charset="0"/>
              </a:rPr>
              <a:t>und auch wenn kein IIZ-Case Management stattfindet: </a:t>
            </a: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CH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Durch </a:t>
            </a:r>
            <a:r>
              <a:rPr lang="de-CH" dirty="0">
                <a:solidFill>
                  <a:srgbClr val="000000"/>
                </a:solidFill>
                <a:latin typeface="Calibri" pitchFamily="34" charset="0"/>
              </a:rPr>
              <a:t>die obligatorische Vorabklärung erhalten Sie</a:t>
            </a:r>
            <a:br>
              <a:rPr lang="de-CH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CH" dirty="0">
                <a:solidFill>
                  <a:srgbClr val="000000"/>
                </a:solidFill>
                <a:latin typeface="Calibri" pitchFamily="34" charset="0"/>
              </a:rPr>
              <a:t>Informationen, welche Sie in Ihrer </a:t>
            </a: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Arbeit weiterbringen können!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58446" y="4077072"/>
            <a:ext cx="5545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go-between; Beziehungsaspkete sichtbar machen, Kooperation sicherstellen</a:t>
            </a:r>
          </a:p>
        </p:txBody>
      </p:sp>
    </p:spTree>
    <p:extLst>
      <p:ext uri="{BB962C8B-B14F-4D97-AF65-F5344CB8AC3E}">
        <p14:creationId xmlns:p14="http://schemas.microsoft.com/office/powerpoint/2010/main" val="1936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775431" y="1135660"/>
            <a:ext cx="5653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sz="2400" b="1" dirty="0" smtClean="0">
                <a:solidFill>
                  <a:srgbClr val="000000"/>
                </a:solidFill>
                <a:latin typeface="Calibri" pitchFamily="34" charset="0"/>
              </a:rPr>
              <a:t>Vorteile für den Klienten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1115616" y="2781300"/>
            <a:ext cx="0" cy="40767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775431" y="2627620"/>
            <a:ext cx="5832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Erhöhung der </a:t>
            </a:r>
            <a:r>
              <a:rPr lang="de-CH" b="1" dirty="0" smtClean="0">
                <a:solidFill>
                  <a:srgbClr val="000000"/>
                </a:solidFill>
                <a:latin typeface="Calibri" pitchFamily="34" charset="0"/>
              </a:rPr>
              <a:t>Eingliederungschancen</a:t>
            </a: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 durch koordiniertes Vorgehen aller Beteiligten 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764883" y="3573016"/>
            <a:ext cx="55451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Unterstützung und Begleitung einer unabhängigen Person beim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Zurechtfinden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mit den verschiedenen Institutionen = Helicopter-Position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94633" y="4700841"/>
            <a:ext cx="583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go-</a:t>
            </a:r>
            <a:r>
              <a:rPr lang="de-CH" dirty="0" err="1" smtClean="0">
                <a:solidFill>
                  <a:srgbClr val="000000"/>
                </a:solidFill>
                <a:latin typeface="Calibri" pitchFamily="34" charset="0"/>
              </a:rPr>
              <a:t>between</a:t>
            </a:r>
            <a:r>
              <a:rPr lang="de-CH" dirty="0" smtClean="0">
                <a:solidFill>
                  <a:srgbClr val="000000"/>
                </a:solidFill>
                <a:latin typeface="Calibri" pitchFamily="34" charset="0"/>
              </a:rPr>
              <a:t> = Kooperation/Netzwerk stärken 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data:image/jpeg;base64,/9j/4AAQSkZJRgABAQAAAQABAAD/2wCEAAkGBxEQEhUUEBQUFBAPDxQRFBQQEA8QEBUQFBQWFhQUFRQYHCggGBolHBUUITEiJSkrLi4uFx81ODMsNygtLisBCgoKDg0OGhAQGywmICQsLCwsLCwsLCwsLCwsLCwsLCwsLCwsLCwsLCwsLCwsLCwsLCwsLCwsLCwsLCwsLCwsLP/AABEIAOEA4QMBEQACEQEDEQH/xAAbAAEAAQUBAAAAAAAAAAAAAAAAAwECBAYHBf/EAD4QAAIBAgIHAwkGBgIDAAAAAAABAgMRBDEFBhIhQVFhcYGREyIjMkJScqGxB2LBwtHwFENTkqLSsuEWJDP/xAAaAQEAAwEBAQAAAAAAAAAAAAAAAgQFAQYD/8QALxEBAAIBAwMEAAQHAQEBAAAAAAECAwQRMQUSIRMiQVEyYYGxFCMzQlKRoXFDFf/aAAwDAQACEQMRAD8A7iAAAAAAAAAAAAAAAAAAAAAAAAAAAAAAAAAAAAAAAAAAAAAALXJAU2/3ZgV2uj8AKbfR+ADyn7swCqIC5MCoAAAAAAAAAAAAAAAAAAAAAFHKwFu9/wDYFdjmBVJAVAAAAFHFPMC10+W4C17S69gFY1AL0wKgAAAAAAAAAAAAAAAKNgW3b7ALlGwFQLak1FXk0kuLaSOTMRy5MxHLzcRp/Dw9vafKCcvnkVr6vFX5fK2ekfLAq62QXq05PtlGP6nwt1CvxD5Tqo+IY8tbpcKS76j/ANT5z1GfpH+L/JZ/5jJZ0o91Rr8pz/8ARn5q5/GT9JaeucPbpSXwyjL62Jx1KnzEpRrK/MPQw2s+Fn7ey+VSLj88vmfemuw2+X1rqcdvl61KrGSvFqSfGLTXii1W0W4faJieF5J1bOCef/YETTj1XzAkhUuBeAAAAAAAAAAAAAC2UgCjz8ALgIMXi4UltVJKK65volxIXyVpG9pRtaKxvLWtIa0ye6jHZXvS3y7lkjNy6+eKKl9V/i8HE4mdR3nJyf3nfwXAo3yWvzKra825lEfNEOgwIZEJclDMiiimfOUTD4upSd6U5Qf3W14rJkq5b453rLtclqz4lsei9d5xssRHbj78LKffHJ91jQw9UmPGSN/zW8etmPF4blo/SNLER2qM1JcbPeuklmu82MWamWN6Sv0yVvG9ZZR9U0dSlxWfyYFKdTnmBMgAAAAAAAAAABbJgIx55gXAeJpnT0aN407Sqf4x7eb6FLUauMfivmVfLniniOWo4nFTqy2pycpPnw6JcEZOTJa872ULWm07yhIIgAABSYkRSISigkQlGUUiEuIZkJRRTIyirhcZUozU6UnCS4xfya4rozuPLfHburOztb2pO8S6FqzrdDEWp1rQrPcuEJvpyfQ9Bo+oVy+2/iWrp9XGTxbxLaDTXFlWnftAjpVODzQGQgAAAAAAAAFGwKRXFgXAa3rDp3ZvTovzspSXD7q69eH0ztXq+32U5VM+fb21ao2ZUyogAAAAAWyOSIpkJRQSISiikyMooZEJRRTZCXELIoqCPHlxvmp2tbk1QxL857qdR8eUJdeT4/Xd6fr+7+Xk/SWppdVv7Lt4Npooa1O+9Zr5gKNS4EwAAAAAAAFmb6L6gXgeFrJpfyS2IP0k1va9mPPtKWr1Hpx215lXz5e2No5aa2YzOAAAAAAqBHJkZcQzZGUUMiEuIZshKMopMhKMoZsjKJh8POpLZhFyk+X1b4EseK+W21I3SpS152iHuVNVKqoyqLzpwW04xXm7Kzs+LNHJ0u9MXdv5+lq2itWnd8tdMpRdI1I1i8vHyNV+mgvNk/bgvzL98T0XTtZ6kdluY/62NJqO+O23LbTVXWNWjsu6yf1AmpyuBeAAAAAFs2BWKsBj6Rxao05TlwW5c5cEfPLkjHWbShe8VrvLnuIrSqScpO8pO7PP3vNrbyy7Wm07yjIogAAAArYC2TOTIikyMooZMhLiKTIyihmyEoopshKL0dE6CqV2m7xg8t3nS+FfiX9L0++b3W8QtYdLbJ5nxDf9E6Bp0YpbKXRcXzk+LPQYsFMUdtIalMdaRtVh60a0wwqdOlaVe1rexT+K3HoUtbr64Y7a+ZfDUaqMftjlzOcrtt5tt7kln0PNTO87saZ3ndfhcRKlOM4O04Pai+v6Esd5paLV+HaWmkxMOw6E0nHFUY1I7tpWkuMZrdJHrtPmjNji8N/FkjJWLQzZxurcz7vogoStufADJAAAAACzN9n1AvA07W3HbVRU16tPe/jf6L6mRr8vdbsj4UNTfee14JQVQAAAAVsBbJnJEcmRmUUUmRmXEUmRmUUUmQcRPfu4v6kdpnxDnPDZdAatObUqqu89l+rHrLm+htaTp0R78n+mjp9Jt7rt6wmEjTW7Pi+Jrr7WNb9a/JXo4d+lynNZQ6LnL6GTr9f6fspz+yjqdV2e2vLnkpNu73t7227tvm2efmZnzLJmd/K044AbX9n2lPJVnSk/Mr5clUS3eK3dyNXpWo7MnpzxK9ocu1u2fl0k9G12NiFZp89wE9OVwLwAACjApDLt3gWYquqcJTeUIt+BC9u2syjado3c3q1HJuUs5Nt9r3nnbW7rTLJtO87rTjgAAAAKSkc3EcpEd3EUpEZRRyZGXEUmRmXFkYuTSirtuySOVra07Vcis2naG46t6u286XrcZcF0j16noNHoa4Y7rctXBpox+Z5bhSpKCtFWSNBaaprlrP5G9Gg/StefJewnwX3voZPUNd6cdlOf2UdVqez215c6bPPTPyyZlQ44AAL6VRwkpR3ShJST5NO6JUtNbRaPh2s7TEw7To3FqtShUWVSCl4rej2WG/qUi0fL0NLd1YslxEbxfTefRNHhpbgMgAAAsqMC4Dxdba+zQ2f6k1HuW9/Qpa6/bj2+1fU22pt9tLsYzOVsBSwAA5DcWuRzcRykR3RRykRmXEbZGXEcpEZcWwg5tRirtuySFKze3bBFZtO0N11b1fUVtSzfrS/LHp1PRaTSVwxvPLWwYIxx+bbIQSVluSLqw1vXDWNYaPk6TTrzXbsRftPryM3X62MNe2v4p/4qarUenG0cuZTk2222222297bebZ5qZmZ3ljTO/K044AAAADpf2dYvbwzg86NRpfDK0l83LwPS9Kyd2HafiWxob749vptRprrCoOza5MDMQFQAFk812gXgalrtV86nHlGUvFpL6Myuo281hR1c+YhrW0Zu6obQ3c3Nobm6m0c3N1rkc3N1HI5u4jlI5u4jciO7iyUiMyisinJpRV23ZJZtitZtO0ckRNp2huurOgNlbUs36z/LHp1PRaPSRhrvPLX0+CMcbzy22MUlZbki6sPJ1l05HB0r7nUndU483xb6K5U1eqjBTf5+Hwz5oxV3+XJ8TXlUk5zblObu2+LPK3va9ptblh2tNp3lEQRAAAAAA3P7M69qtWHvU4y/tlZ/8kbXR7e61Wj0+3umHQjeajDkrTYGXECoACyWa/fAC8DRtdZ+nS5Uo/WRidRn+ZH/AIzdXPvh4O0UN1VTaG4bY3FHM5uLXI5ubrXIbuLXIju4slI5u4jciPmfEONw1X0E15015zz+6vdXVnoNDo/SjutzLV02DsjunlukIKKSW5I0Vtj6Sx8MPTlUqO0YLvb4JdWfLNlripNrIXvFK90uRaY0nPFVXUqZvdGPCMeEUeT1Ge2a82lhZss5LbywT4PkAAAAAAA2f7PJWxfbQmv8oP8AA0+lT/P/AEXdDP8AMdOPSthiVfX7kBlRAqAAsea7wLwNB133YhdaUfrIwupf1Y/8Zms/G8DaM/dVNobim0NxLQw86nqRb68PHI+mPDkyfhhOmO9+ISYjR1aC2pQezxas7dtj6ZNJmpG8wlbBesbzDCciru+G6xyObubrJSI7jYtVtDupJTkvgvwXvv8AA2OnaT/6W/Rf0mD++zoVCioRSWSNpor5SS3vJb9/I5PjyOWa36e/iqmzB+gpNqP3pZOf6dO08x1DV+tftr+GGLqs/qW2jiGvGeqAAAAAAAAGzfZ6v/cXSjN/OK/E0+lf1/0XND/V/R089K2WJW9fuAyogVAARzzXb+AEgGi/aDC1WlL3qcl/bJf7GJ1SPfWfyZutj3RLVtoyt1Lc2hubvY0JoaVZpyT2XksnLr0Rp6PRTk99+FzT6bv91uG+YHRcKaW5Nrp5q7EbdaxWNoaUREeIZrgsrK3K24ls659rloRUJKpTVqVR2aWUJ8uxnn+oab05768T/wAZeqw9k90cNYcjM3UmfoXAOvUt7EbOXV8I95c0Wm9a/niOVjT4fUt54dQ0dhFSjbi1vtw5I9NEREbQ2IiI4ZZ11pWv2ntlfw9J+dJela4Qfsdr49O0x+p6vtj0q8/LP1uftjsq0A8+ylAAAAAAAAAG3/ZrRvXqS92js/3ST/Ka/SK75LT+TQ6fHumXRj0LVYc36R930Ay4gVAARVvo7gSgar9oWHvRhP8Ap1LPsmrfVRMvqlN8cW+pUtbXem/00DaMDdl7qqR2J2l2J2brqtrJTbVOqlCctymvUlyX3fobuk6hW+1L+JaWDVxb228NyNVeVAxdJYKNelOnPKcbdjzT7nZnyy4oyUmk/KF6Res1lyCrhpxqOk16RT2LfevbwPJzit6np/O+zCmk9/Z8uk6r6JVKC6cec+Mj1WmwRhxxWG3hxxjrs2A+76vL1h0tHCUZTe+T82Efem8u7i+wrarURhxzaf0fHNljHXulyKvWlOTlN3lNuUm+LebPJ3vN7TaflhWtNpmZWEEVAAAAAAAAAHRPs1wtqNSo/wCZU2V8MF+rfgeh6RTbHNvuWtoK7UmW4muvsCm7yb6gZyAqAAsqq6AUndLwAxNNYLy9CpT4zg7fEt8fmkfHUY/UxzV88tO+kw4/d8dzWaeafI8hx4lgz48KbQ3c3HIbm7omo2nfLQ8jUd6tJea3nKn+qy8D0XTdV6tey3Mfs19Jn747Z5htZprigGu4nV1PFyrr21FW5StaUvBRXiVK6WsZ5yvhGCPVnI2GEFFJLJKxbfdVu2fA5wOTa2aZ/i6zcX6KneNPquMu9rwSPLa7U+tk8cRwxNVm9S/jiHiFFVAAAAAAAAAFTsRv4dh2PV/A+Qw9Om84wTl8b3y+bZ6/TYvTxVq38NOykVZ1aVot9Cw+rFwsAMxAVAAUYEdJ2bXPf+oEoHK9dtG+QxLaXo6/pI8rv1147+88x1HB6eXeOJYurx9mTf4lr9zP3VS5zcZWjMdKhVhUjnCV31jxXgffT5pxZItD6YsnZeLOyYTERqwjOLvGcVJdjR6+lotWLR8t+s90bwmJOgADVNftMeRpeSg/SV072zjT4+OXiZfU9T6dOyOZ/ZS1mbsr2xzLmx5tjqAAAAAAAAAKge5qZoz+IxMbr0dH0kuW71V3v6Mv9OwerliZ4jytaTF33/KHWD1LbYuNnkue8C/DrcBOAAAAIaqtvXACVO4Hja16I/iqDjH/AOkPPp/El6vet3gU9bp/WxTHz8K+pxepTb5clkmnZ7mnZp5prNHlJjadpYc+PChxwA6D9nWlNqEqEnvp+dH4Hw7n+B6LpWfup6c8x+zX0OXur2z8N0NZeAI69VQi5Sdowi5NvgkrtkbWisTMuTMRG8uOaa0jLE1p1Ze07RXKC9VeHzbPI6nNObJNpYGbJOS82lgld8gAAAAAAAABVfux2PPgjl1jVHQ/8LQSkvS1PPqdHwj3L8T1Wh03o49p5nlu6bD6dNp5e23YurDAi9uTf7sBnQQFwAAAAtmgI6Ts7eAEoGga+6v7LeIpLzZP0qXCXv8AY+JhdT0m0+rX9WZrNPt76/q0sxGaoB6OgMc6GIhPhtbMvhef4PuLeizelmif0ffTZOzJEuxQkmk1k1c9a3kWMxdOjFzqyUYRzbfyXNkMmStI7rT4RteKxvLnes+t0sSnSorZovc3L15r8q+Z5/WdRnLE0pwytRq5v7a8NWMpRUAAAAAAAAAANy1D1f25LEVV5kH6NP2pL2uxcOvYbPTNH3T6t+Pho6PT7z32/R0JG+1GNjKnsrN59gF2Hp2AyAAAAAAAQ1YfIC+lO66rMCtSCkmmk01Zpq6aeaaOTETG0uTG7mOturMsLJ1KSbw8n2um3wfTk/2/N67Qzinvr+H9mRqdL6c91eGtmYpKHRvmA1zp0sLBSTnXS2dlblu3XlLgvmb9Op0rhjfzb6atdZWuOPtqOltLVsVLarSvb1YrdCPwox8+pyZp3tLPy5rZJ3tLCK75KAAAAAAAAAAGx6qatSxUlOomsPF73k5tezHpzf7WlodFOae634f3XNNppyT3Tw6fSpqKUYpKMUkklZJLJJHpaxERtDYiIiPClaqoq/gddYlGDbu82BmxVgLgAAAAAAUaAgnFp3QE0JprcBSrBSTUknFqzTV01yaOTETG0uTETG0ufazamyp3qYVOVPN085R+H3l0z7TB1nTZr78XH0y9Ro9vdTj6aeY/CgHHFAAAAAAAAAAAd2G36s6nSq2qYlOFPNU8pz7fdXz7DX0fTZt78vH00NPo+73X4dDpU4wSjFJRikkkrJJcEjerWKxtDUiIiNoKk1FXZJ1hXc3d5cEBmU4WAkAAAAAAAAAUkgMeUXF3QE1OopdvIC4DwNPaq0MVeS9HWftxW5v70cn25lHU6DHm88T9q2bS0yeeJaFpfVvE4a7lDagvbp3lG3VZx7zCz6HLi+N4+4ZeXTZMfxu8cpK4AAAAAAAB6+iNXMTibbEHGD9upeMbdOMu4uYNDlyz4jaPuVjHpsmTjhvugdU6GGtKXpKy9uS3J/djw7czd03T8eHzPmWnh0tMfnmWwl9aR1aqit4GG7zd3lwQGVSpWAmAAAAAAAAAAAFGgIalLiswEK/CW7rwAmAAeRpHVnC17udNRk/ap+ZLvtn3lTLosOTmHwvpsd+Ya7jPs+/o1u6rG/8AlH9DPydHj+y3+1S/T/8AGXkVtSMZHJU5fDU/2SKlul54+nwnQ5YYktVcav5Mu6VN/ifKen6iP7UP4TL9EdVsa/5Mu+VNfiI6fqJ/tP4TL9MujqRjJZqnH46n+qZ9a9Lzz9JxocsvWwf2ff1q3dSj+aX6FunR4/vt/p969P8A8pbFo7VjC0LONNSkvaqefLuvuXcaGLRYcXELePTY6cQ9hItcPuHRj1sUlujvfyAhhTcneQGXCnYCQAAAAAAAAAAAAAACOdNMCHZlHLw4AXxxHvK3zQEsZp5MC4AAAAAAFsppZuwEE8WvZV/oBE9qeeXJZAS06FgJ4xsBcAAAAAAAAAAAAAAAAAUaAslTTAilhwLbTWTffvAqqs+gFfLy5APLy5ICjrT5ICxub4vu3AI4fmBNGggJYwAuAAAAAAAAAAAAAAAAAAAAAAAUsA2QKbIDZArsgNkBYCoAAAAAAAAAAAAAAAAAAAAAAAAAAAAAAAAAAAAAAAAAAAAA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76389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8" y="104095"/>
            <a:ext cx="3530483" cy="76527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210"/>
            <a:ext cx="2253320" cy="102605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55390" y="1078089"/>
            <a:ext cx="584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prstClr val="black"/>
                </a:solidFill>
              </a:rPr>
              <a:t>Kennzahlen aus IIZ 2014  </a:t>
            </a:r>
            <a:br>
              <a:rPr lang="de-CH" sz="2000" b="1" dirty="0" smtClean="0">
                <a:solidFill>
                  <a:prstClr val="black"/>
                </a:solidFill>
              </a:rPr>
            </a:br>
            <a:r>
              <a:rPr lang="de-CH" sz="2000" b="1" dirty="0" smtClean="0">
                <a:solidFill>
                  <a:prstClr val="black"/>
                </a:solidFill>
              </a:rPr>
              <a:t>/ wer macht IIZ-Meldungen?</a:t>
            </a:r>
            <a:endParaRPr lang="de-CH" sz="2000" b="1" dirty="0">
              <a:solidFill>
                <a:prstClr val="black"/>
              </a:solidFill>
            </a:endParaRPr>
          </a:p>
        </p:txBody>
      </p:sp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0" y="1798772"/>
            <a:ext cx="7344816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17004" y="207540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 smtClean="0"/>
              <a:t>Besten Dank für Ihre Aufmerksamkeit 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1"/>
            <a:ext cx="6711111" cy="7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345206"/>
            <a:ext cx="90364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Interinstitutionelle Zusammenarbeit (IIZ) </a:t>
            </a:r>
            <a:r>
              <a:rPr lang="de-CH" sz="2400" dirty="0"/>
              <a:t>heisst </a:t>
            </a:r>
            <a:r>
              <a:rPr lang="de-CH" sz="2400" b="1" dirty="0" smtClean="0">
                <a:solidFill>
                  <a:srgbClr val="FF0000"/>
                </a:solidFill>
              </a:rPr>
              <a:t>Koordination von Komplexfällen</a:t>
            </a:r>
            <a:r>
              <a:rPr lang="de-CH" sz="2400" dirty="0" smtClean="0"/>
              <a:t>. </a:t>
            </a:r>
          </a:p>
          <a:p>
            <a:endParaRPr lang="de-CH" sz="2400" dirty="0"/>
          </a:p>
          <a:p>
            <a:r>
              <a:rPr lang="de-CH" sz="2400" b="1" dirty="0" smtClean="0"/>
              <a:t>«Koordiniertes </a:t>
            </a:r>
            <a:r>
              <a:rPr lang="de-CH" sz="2400" b="1" dirty="0"/>
              <a:t>Miteinander im Dienst der betroffenen Menschen und koordinierte Bemühungen aller Institutionen, die Ausgliederung aus dem Erwerbs- und Gesellschaftsleben zu verhindern</a:t>
            </a:r>
            <a:r>
              <a:rPr lang="de-CH" sz="2400" b="1" dirty="0" smtClean="0"/>
              <a:t>.»</a:t>
            </a:r>
          </a:p>
          <a:p>
            <a:endParaRPr lang="de-CH" sz="2400" dirty="0"/>
          </a:p>
          <a:p>
            <a:r>
              <a:rPr lang="de-CH" sz="2400" dirty="0" smtClean="0"/>
              <a:t>IIZ Klienten laufen </a:t>
            </a:r>
            <a:r>
              <a:rPr lang="de-CH" sz="2400" dirty="0"/>
              <a:t>Gefahr, in unseren Versicherungssystemen von einem zum anderen abgeschoben zu werden. Um das zu verhindern, wurde in den letzten Jahren </a:t>
            </a:r>
            <a:r>
              <a:rPr lang="de-CH" sz="2400" dirty="0" smtClean="0"/>
              <a:t>zwischen Invalidenversicherung, Arbeitslosenversicherung, Berufs- und Studienberatung, Pro Infirmis und </a:t>
            </a:r>
            <a:r>
              <a:rPr lang="de-CH" sz="2400" dirty="0"/>
              <a:t>diversen Sozialdiensten </a:t>
            </a:r>
            <a:r>
              <a:rPr lang="de-CH" sz="2400" dirty="0" smtClean="0"/>
              <a:t>eine </a:t>
            </a:r>
            <a:r>
              <a:rPr lang="de-CH" sz="2400" dirty="0"/>
              <a:t>Zusammenarbeit aufgebaut, die eine </a:t>
            </a:r>
            <a:r>
              <a:rPr lang="de-CH" sz="2400" dirty="0" smtClean="0"/>
              <a:t>koordinierte Eingliederung </a:t>
            </a:r>
            <a:r>
              <a:rPr lang="de-CH" sz="2400" dirty="0"/>
              <a:t>ermöglicht.</a:t>
            </a:r>
            <a:br>
              <a:rPr lang="de-CH" sz="2400" dirty="0"/>
            </a:br>
            <a:r>
              <a:rPr lang="de-CH" dirty="0"/>
              <a:t/>
            </a:r>
            <a:br>
              <a:rPr lang="de-CH" dirty="0"/>
            </a:br>
            <a:endParaRPr lang="de-CH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91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3" y="1186077"/>
            <a:ext cx="81470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5820759" y="3044011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228184" y="2714790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365850" y="2692951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649981" y="3454152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071506" y="5157192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521528" y="4356972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322149" y="3246592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336797" y="4757082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466175" y="5085184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177568" y="3246592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555775" y="2420888"/>
            <a:ext cx="88327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807487" y="2820998"/>
            <a:ext cx="883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IIZ</a:t>
            </a:r>
            <a:endParaRPr lang="de-CH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392488" cy="58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37083" cy="30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40" y="2839394"/>
            <a:ext cx="3001491" cy="36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50" y="333104"/>
            <a:ext cx="3842456" cy="25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5" y="932756"/>
            <a:ext cx="3720092" cy="8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2" y="1921995"/>
            <a:ext cx="5320399" cy="39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09" y="1908242"/>
            <a:ext cx="5292518" cy="38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315206" y="2391977"/>
            <a:ext cx="2232248" cy="22322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7200" dirty="0" smtClean="0"/>
              <a:t>IIZ</a:t>
            </a:r>
          </a:p>
          <a:p>
            <a:pPr algn="ctr"/>
            <a:r>
              <a:rPr lang="de-CH" sz="2800" dirty="0" smtClean="0"/>
              <a:t>ab 2013</a:t>
            </a:r>
            <a:endParaRPr lang="de-CH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2519"/>
            <a:ext cx="200653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78" y="1427727"/>
            <a:ext cx="1728192" cy="155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3740"/>
            <a:ext cx="3228034" cy="21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12794"/>
            <a:ext cx="3242732" cy="14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12792"/>
            <a:ext cx="6691446" cy="388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39752" y="296037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RAV</a:t>
            </a:r>
            <a:endParaRPr lang="de-CH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792243" y="29002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IV</a:t>
            </a:r>
            <a:endParaRPr lang="de-CH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262835" y="2916181"/>
            <a:ext cx="58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SH</a:t>
            </a:r>
            <a:endParaRPr lang="de-CH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554350" y="29493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Arzt</a:t>
            </a:r>
            <a:endParaRPr lang="de-CH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111899" y="884418"/>
            <a:ext cx="125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b="1" dirty="0" smtClean="0"/>
              <a:t>IIZ</a:t>
            </a:r>
            <a:endParaRPr lang="de-CH" sz="6000" b="1" dirty="0"/>
          </a:p>
        </p:txBody>
      </p:sp>
      <p:sp>
        <p:nvSpPr>
          <p:cNvPr id="6" name="Halbbogen 5"/>
          <p:cNvSpPr/>
          <p:nvPr/>
        </p:nvSpPr>
        <p:spPr>
          <a:xfrm>
            <a:off x="2195736" y="1705084"/>
            <a:ext cx="4896544" cy="2083956"/>
          </a:xfrm>
          <a:prstGeom prst="blockArc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23" y="5784368"/>
            <a:ext cx="2596530" cy="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563888" y="6172891"/>
            <a:ext cx="53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…wer sonst noch spielt eine wichtig Rolle?</a:t>
            </a:r>
          </a:p>
        </p:txBody>
      </p:sp>
    </p:spTree>
    <p:extLst>
      <p:ext uri="{BB962C8B-B14F-4D97-AF65-F5344CB8AC3E}">
        <p14:creationId xmlns:p14="http://schemas.microsoft.com/office/powerpoint/2010/main" val="12019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60" y="952602"/>
            <a:ext cx="3168352" cy="94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32" y="0"/>
            <a:ext cx="1323376" cy="95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32" y="1988840"/>
            <a:ext cx="1979989" cy="48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779912" y="1898466"/>
            <a:ext cx="2480509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3779912" y="2816932"/>
            <a:ext cx="248050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844418" y="5445224"/>
            <a:ext cx="233649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Bildschirmpräsentation (4:3)</PresentationFormat>
  <Paragraphs>96</Paragraphs>
  <Slides>19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Larissa</vt:lpstr>
      <vt:lpstr>Standarddesign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AKSZ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Reichlin Daniel</dc:creator>
  <cp:lastModifiedBy>Erich Rickenbacher</cp:lastModifiedBy>
  <cp:revision>102</cp:revision>
  <cp:lastPrinted>2015-04-22T06:21:22Z</cp:lastPrinted>
  <dcterms:created xsi:type="dcterms:W3CDTF">2013-01-25T10:20:18Z</dcterms:created>
  <dcterms:modified xsi:type="dcterms:W3CDTF">2016-01-25T13:10:59Z</dcterms:modified>
</cp:coreProperties>
</file>